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36"/>
  </p:notesMasterIdLst>
  <p:handoutMasterIdLst>
    <p:handoutMasterId r:id="rId37"/>
  </p:handoutMasterIdLst>
  <p:sldIdLst>
    <p:sldId id="447" r:id="rId6"/>
    <p:sldId id="402" r:id="rId7"/>
    <p:sldId id="434" r:id="rId8"/>
    <p:sldId id="344" r:id="rId9"/>
    <p:sldId id="439" r:id="rId10"/>
    <p:sldId id="450" r:id="rId11"/>
    <p:sldId id="430" r:id="rId12"/>
    <p:sldId id="364" r:id="rId13"/>
    <p:sldId id="451" r:id="rId14"/>
    <p:sldId id="454" r:id="rId15"/>
    <p:sldId id="452" r:id="rId16"/>
    <p:sldId id="455" r:id="rId17"/>
    <p:sldId id="453" r:id="rId18"/>
    <p:sldId id="456" r:id="rId19"/>
    <p:sldId id="413" r:id="rId20"/>
    <p:sldId id="448" r:id="rId21"/>
    <p:sldId id="382" r:id="rId22"/>
    <p:sldId id="429" r:id="rId23"/>
    <p:sldId id="441" r:id="rId24"/>
    <p:sldId id="449" r:id="rId25"/>
    <p:sldId id="374" r:id="rId26"/>
    <p:sldId id="445" r:id="rId27"/>
    <p:sldId id="380" r:id="rId28"/>
    <p:sldId id="379" r:id="rId29"/>
    <p:sldId id="423" r:id="rId30"/>
    <p:sldId id="387" r:id="rId31"/>
    <p:sldId id="390" r:id="rId32"/>
    <p:sldId id="420" r:id="rId33"/>
    <p:sldId id="421" r:id="rId34"/>
    <p:sldId id="265" r:id="rId3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3" autoAdjust="0"/>
    <p:restoredTop sz="77285" autoAdjust="0"/>
  </p:normalViewPr>
  <p:slideViewPr>
    <p:cSldViewPr snapToGrid="0" showGuides="1">
      <p:cViewPr varScale="1">
        <p:scale>
          <a:sx n="63" d="100"/>
          <a:sy n="63" d="100"/>
        </p:scale>
        <p:origin x="854" y="67"/>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85440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04248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209054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dirty="0">
                <a:solidFill>
                  <a:srgbClr val="374151"/>
                </a:solidFill>
                <a:effectLst/>
                <a:latin typeface="Söhne"/>
              </a:rPr>
              <a:t>NEG Class-</a:t>
            </a:r>
            <a:r>
              <a:rPr lang="en-US" sz="1400" b="0" i="0" dirty="0" err="1">
                <a:solidFill>
                  <a:srgbClr val="374151"/>
                </a:solidFill>
                <a:effectLst/>
                <a:latin typeface="Söhne"/>
              </a:rPr>
              <a:t>ifiers</a:t>
            </a:r>
            <a:r>
              <a:rPr lang="en-US" sz="1400" b="0" i="0" dirty="0">
                <a:solidFill>
                  <a:srgbClr val="374151"/>
                </a:solidFill>
                <a:effectLst/>
                <a:latin typeface="Söhne"/>
              </a:rPr>
              <a:t> are used to categorize sales or transactions based on their sentiment, particularly identifying those that exhibit a negative sentiment.</a:t>
            </a:r>
            <a:endParaRPr lang="en-IN" dirty="0"/>
          </a:p>
          <a:p>
            <a:r>
              <a:rPr lang="en-US" b="0" i="0" dirty="0">
                <a:solidFill>
                  <a:srgbClr val="374151"/>
                </a:solidFill>
                <a:effectLst/>
                <a:latin typeface="Söhne"/>
              </a:rPr>
              <a:t>This involves determining the proportion of sales that have been classified as having negative sentiment, both for the US and for the entire dataset, and presenting this percentage as an insight into customer dissatisfaction or negative feedback trends.</a:t>
            </a:r>
            <a:endParaRPr lang="en-IN"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89440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859550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trademark"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sap.com/registration/contact.html" TargetMode="External"/><Relationship Id="rId11" Type="http://schemas.openxmlformats.org/officeDocument/2006/relationships/hyperlink" Target="https://twitter.com/sap" TargetMode="External"/><Relationship Id="rId5" Type="http://schemas.openxmlformats.org/officeDocument/2006/relationships/hyperlink" Target="https://unsplash.com/" TargetMode="External"/><Relationship Id="rId10" Type="http://schemas.openxmlformats.org/officeDocument/2006/relationships/image" Target="../media/image4.png"/><Relationship Id="rId4" Type="http://schemas.openxmlformats.org/officeDocument/2006/relationships/hyperlink" Target="https://unsplash.com/photos/KFIjzXYg1RM"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4" name="Picture 3">
            <a:extLst>
              <a:ext uri="{FF2B5EF4-FFF2-40B4-BE49-F238E27FC236}">
                <a16:creationId xmlns:a16="http://schemas.microsoft.com/office/drawing/2014/main" id="{78FAF4FB-4C01-4736-B31D-7BA4BA732234}"/>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8" name="Picture 7">
            <a:extLst>
              <a:ext uri="{FF2B5EF4-FFF2-40B4-BE49-F238E27FC236}">
                <a16:creationId xmlns:a16="http://schemas.microsoft.com/office/drawing/2014/main" id="{4CDBB149-8A71-4634-A717-724A6BA6F56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www.sap.com/trademark</a:t>
            </a:r>
            <a:r>
              <a:rPr lang="en-US" sz="800" kern="1200" dirty="0">
                <a:solidFill>
                  <a:schemeClr val="tx1"/>
                </a:solidFill>
                <a:latin typeface="Arial"/>
                <a:ea typeface="Arial Unicode MS" panose="020B0604020202020204" pitchFamily="34" charset="-128"/>
                <a:cs typeface="+mn-cs"/>
              </a:rPr>
              <a:t> for additional trademark information and notices.</a:t>
            </a:r>
          </a:p>
          <a:p>
            <a:pPr>
              <a:spcBef>
                <a:spcPts val="600"/>
              </a:spcBef>
            </a:pPr>
            <a:r>
              <a:rPr lang="en-US" sz="800" kern="1200" dirty="0">
                <a:solidFill>
                  <a:schemeClr val="tx1"/>
                </a:solidFill>
                <a:latin typeface="Arial"/>
                <a:ea typeface="Arial Unicode MS" panose="020B0604020202020204" pitchFamily="34" charset="-128"/>
                <a:cs typeface="+mn-cs"/>
              </a:rPr>
              <a:t>Cover image </a:t>
            </a:r>
            <a:r>
              <a:rPr lang="en-US" sz="800" kern="1200" dirty="0">
                <a:solidFill>
                  <a:schemeClr val="tx1"/>
                </a:solidFill>
                <a:latin typeface="+mn-lt"/>
                <a:ea typeface="Arial Unicode MS" panose="020B0604020202020204" pitchFamily="34" charset="-128"/>
                <a:cs typeface="+mn-cs"/>
              </a:rPr>
              <a:t>by </a:t>
            </a:r>
            <a:r>
              <a:rPr lang="en-US" sz="800" b="0" i="0" dirty="0">
                <a:solidFill>
                  <a:srgbClr val="767676"/>
                </a:solidFill>
                <a:effectLst/>
                <a:latin typeface="+mn-lt"/>
                <a:hlinkClick r:id="rId4"/>
              </a:rPr>
              <a:t>Jeremy Bishop</a:t>
            </a:r>
            <a:r>
              <a:rPr lang="en-US" sz="800" b="0" i="0" dirty="0">
                <a:solidFill>
                  <a:srgbClr val="111111"/>
                </a:solidFill>
                <a:effectLst/>
                <a:latin typeface="+mn-lt"/>
              </a:rPr>
              <a:t> on </a:t>
            </a:r>
            <a:r>
              <a:rPr lang="en-US" sz="800" b="0" i="0" dirty="0" err="1">
                <a:solidFill>
                  <a:srgbClr val="767676"/>
                </a:solidFill>
                <a:effectLst/>
                <a:latin typeface="+mn-lt"/>
                <a:hlinkClick r:id="rId5"/>
              </a:rPr>
              <a:t>Unsplash</a:t>
            </a:r>
            <a:r>
              <a:rPr lang="en-US" sz="800" b="0" i="0" dirty="0">
                <a:solidFill>
                  <a:srgbClr val="767676"/>
                </a:solidFill>
                <a:effectLst/>
                <a:latin typeface="+mn-lt"/>
              </a:rPr>
              <a:t>.</a:t>
            </a:r>
            <a:endParaRPr lang="en-US" sz="800" kern="1200" dirty="0">
              <a:solidFill>
                <a:schemeClr val="tx1"/>
              </a:solidFill>
              <a:latin typeface="+mn-lt"/>
              <a:ea typeface="Arial Unicode MS" panose="020B0604020202020204" pitchFamily="34" charset="-128"/>
              <a:cs typeface="+mn-cs"/>
            </a:endParaRPr>
          </a:p>
        </p:txBody>
      </p:sp>
      <p:sp>
        <p:nvSpPr>
          <p:cNvPr id="44" name="www.sap.com - contact SAP link">
            <a:hlinkClick r:id="rId6"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Linkedin icon with link">
            <a:hlinkClick r:id="rId7"/>
            <a:extLst>
              <a:ext uri="{FF2B5EF4-FFF2-40B4-BE49-F238E27FC236}">
                <a16:creationId xmlns:a16="http://schemas.microsoft.com/office/drawing/2014/main" id="{D03BED7D-4C1C-D348-B7EC-3275C42250B4}"/>
              </a:ext>
            </a:extLst>
          </p:cNvPr>
          <p:cNvPicPr>
            <a:picLocks noChangeAspect="1"/>
          </p:cNvPicPr>
          <p:nvPr userDrawn="1"/>
        </p:nvPicPr>
        <p:blipFill>
          <a:blip r:embed="rId8"/>
          <a:srcRect/>
          <a:stretch/>
        </p:blipFill>
        <p:spPr>
          <a:xfrm>
            <a:off x="2257487" y="1749959"/>
            <a:ext cx="361809" cy="361809"/>
          </a:xfrm>
          <a:prstGeom prst="rect">
            <a:avLst/>
          </a:prstGeom>
        </p:spPr>
      </p:pic>
      <p:pic>
        <p:nvPicPr>
          <p:cNvPr id="11" name="YouTube icon with link">
            <a:hlinkClick r:id="rId9"/>
            <a:extLst>
              <a:ext uri="{FF2B5EF4-FFF2-40B4-BE49-F238E27FC236}">
                <a16:creationId xmlns:a16="http://schemas.microsoft.com/office/drawing/2014/main" id="{4550E8CF-5571-DB45-85AB-8ACD63D7F0D9}"/>
              </a:ext>
            </a:extLst>
          </p:cNvPr>
          <p:cNvPicPr>
            <a:picLocks noChangeAspect="1"/>
          </p:cNvPicPr>
          <p:nvPr userDrawn="1"/>
        </p:nvPicPr>
        <p:blipFill>
          <a:blip r:embed="rId10"/>
          <a:srcRect/>
          <a:stretch/>
        </p:blipFill>
        <p:spPr>
          <a:xfrm>
            <a:off x="1666951" y="1749063"/>
            <a:ext cx="363600" cy="363600"/>
          </a:xfrm>
          <a:prstGeom prst="rect">
            <a:avLst/>
          </a:prstGeom>
        </p:spPr>
      </p:pic>
      <p:pic>
        <p:nvPicPr>
          <p:cNvPr id="12" name="Twitter icon with link">
            <a:hlinkClick r:id="rId11"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2"/>
          <a:srcRect/>
          <a:stretch/>
        </p:blipFill>
        <p:spPr>
          <a:xfrm>
            <a:off x="1078206" y="1749959"/>
            <a:ext cx="361809" cy="361809"/>
          </a:xfrm>
          <a:prstGeom prst="rect">
            <a:avLst/>
          </a:prstGeom>
        </p:spPr>
      </p:pic>
      <p:pic>
        <p:nvPicPr>
          <p:cNvPr id="13" name="Facebook icon with link">
            <a:hlinkClick r:id="rId13"/>
            <a:extLst>
              <a:ext uri="{FF2B5EF4-FFF2-40B4-BE49-F238E27FC236}">
                <a16:creationId xmlns:a16="http://schemas.microsoft.com/office/drawing/2014/main" id="{0574D7D9-99A0-C642-8DCC-BBDFBACB0C47}"/>
              </a:ext>
            </a:extLst>
          </p:cNvPr>
          <p:cNvPicPr>
            <a:picLocks noChangeAspect="1"/>
          </p:cNvPicPr>
          <p:nvPr userDrawn="1"/>
        </p:nvPicPr>
        <p:blipFill>
          <a:blip r:embed="rId14"/>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11" name="Picture 10">
            <a:extLst>
              <a:ext uri="{FF2B5EF4-FFF2-40B4-BE49-F238E27FC236}">
                <a16:creationId xmlns:a16="http://schemas.microsoft.com/office/drawing/2014/main" id="{CBEC9800-DA33-498C-B9C3-6BE92B33FA1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6.m4a"/><Relationship Id="rId7" Type="http://schemas.openxmlformats.org/officeDocument/2006/relationships/image" Target="../media/image14.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notesSlide" Target="../notesSlides/notesSlide6.xml"/><Relationship Id="rId4" Type="http://schemas.openxmlformats.org/officeDocument/2006/relationships/slideLayout" Target="../slideLayouts/slideLayout7.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8.m4a"/><Relationship Id="rId7" Type="http://schemas.openxmlformats.org/officeDocument/2006/relationships/image" Target="../media/image15.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4.m4a"/><Relationship Id="rId7" Type="http://schemas.openxmlformats.org/officeDocument/2006/relationships/image" Target="../media/image12.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Shrishti Vaish, SAP</a:t>
            </a:r>
          </a:p>
          <a:p>
            <a:pPr lvl="0"/>
            <a:r>
              <a:rPr lang="en-US" dirty="0"/>
              <a:t>Month 08, 2023</a:t>
            </a:r>
          </a:p>
        </p:txBody>
      </p:sp>
      <p:sp>
        <p:nvSpPr>
          <p:cNvPr id="8" name="Presentation Title"/>
          <p:cNvSpPr>
            <a:spLocks noGrp="1"/>
          </p:cNvSpPr>
          <p:nvPr>
            <p:ph type="title"/>
          </p:nvPr>
        </p:nvSpPr>
        <p:spPr bwMode="gray">
          <a:xfrm>
            <a:off x="288000" y="4024430"/>
            <a:ext cx="10899174" cy="997196"/>
          </a:xfrm>
        </p:spPr>
        <p:txBody>
          <a:bodyPr/>
          <a:lstStyle/>
          <a:p>
            <a:r>
              <a:rPr lang="en-US" dirty="0"/>
              <a:t>Data Analysis Report</a:t>
            </a:r>
            <a:br>
              <a:rPr lang="en-US" dirty="0"/>
            </a:br>
            <a:r>
              <a:rPr lang="en-US" dirty="0">
                <a:solidFill>
                  <a:schemeClr val="accent1"/>
                </a:solidFill>
              </a:rPr>
              <a:t>for Fond Rouge</a:t>
            </a:r>
            <a:endParaRPr lang="de-DE" dirty="0">
              <a:solidFill>
                <a:schemeClr val="accent1"/>
              </a:solidFill>
            </a:endParaRPr>
          </a:p>
        </p:txBody>
      </p:sp>
      <p:pic>
        <p:nvPicPr>
          <p:cNvPr id="6" name="Picture 5">
            <a:extLst>
              <a:ext uri="{FF2B5EF4-FFF2-40B4-BE49-F238E27FC236}">
                <a16:creationId xmlns:a16="http://schemas.microsoft.com/office/drawing/2014/main" id="{59C48A99-5EA8-4846-BE56-3ECB423E7A4A}"/>
              </a:ext>
            </a:extLst>
          </p:cNvPr>
          <p:cNvPicPr>
            <a:picLocks noChangeAspect="1"/>
          </p:cNvPicPr>
          <p:nvPr/>
        </p:nvPicPr>
        <p:blipFill rotWithShape="1">
          <a:blip r:embed="rId3"/>
          <a:srcRect t="40301" b="24549"/>
          <a:stretch/>
        </p:blipFill>
        <p:spPr>
          <a:xfrm>
            <a:off x="0" y="-5651"/>
            <a:ext cx="12195173" cy="3429000"/>
          </a:xfrm>
          <a:prstGeom prst="rect">
            <a:avLst/>
          </a:prstGeom>
        </p:spPr>
      </p:pic>
    </p:spTree>
    <p:extLst>
      <p:ext uri="{BB962C8B-B14F-4D97-AF65-F5344CB8AC3E}">
        <p14:creationId xmlns:p14="http://schemas.microsoft.com/office/powerpoint/2010/main" val="3262179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C279BF-55D5-2214-EEC3-CC23A89B5041}"/>
              </a:ext>
            </a:extLst>
          </p:cNvPr>
          <p:cNvSpPr txBox="1"/>
          <p:nvPr/>
        </p:nvSpPr>
        <p:spPr>
          <a:xfrm>
            <a:off x="4902168" y="266852"/>
            <a:ext cx="3046031" cy="1323439"/>
          </a:xfrm>
          <a:prstGeom prst="rect">
            <a:avLst/>
          </a:prstGeom>
          <a:noFill/>
        </p:spPr>
        <p:txBody>
          <a:bodyPr wrap="square">
            <a:spAutoFit/>
          </a:bodyPr>
          <a:lstStyle/>
          <a:p>
            <a:r>
              <a:rPr lang="en-US" sz="2000" dirty="0">
                <a:solidFill>
                  <a:srgbClr val="FF0000"/>
                </a:solidFill>
              </a:rPr>
              <a:t>30.99%</a:t>
            </a:r>
            <a:r>
              <a:rPr lang="en-US" sz="2000" dirty="0">
                <a:solidFill>
                  <a:srgbClr val="92D050"/>
                </a:solidFill>
              </a:rPr>
              <a:t> </a:t>
            </a:r>
            <a:r>
              <a:rPr lang="en-US" sz="2000" dirty="0"/>
              <a:t>of Negative(NEG) sentiments across the US locations.</a:t>
            </a:r>
            <a:endParaRPr lang="en-IN" dirty="0"/>
          </a:p>
        </p:txBody>
      </p:sp>
      <p:pic>
        <p:nvPicPr>
          <p:cNvPr id="4" name="Picture 3">
            <a:extLst>
              <a:ext uri="{FF2B5EF4-FFF2-40B4-BE49-F238E27FC236}">
                <a16:creationId xmlns:a16="http://schemas.microsoft.com/office/drawing/2014/main" id="{2695CCAB-418D-2FEA-42B8-BE1C51C5DF31}"/>
              </a:ext>
            </a:extLst>
          </p:cNvPr>
          <p:cNvPicPr>
            <a:picLocks noChangeAspect="1"/>
          </p:cNvPicPr>
          <p:nvPr/>
        </p:nvPicPr>
        <p:blipFill>
          <a:blip r:embed="rId6"/>
          <a:stretch>
            <a:fillRect/>
          </a:stretch>
        </p:blipFill>
        <p:spPr>
          <a:xfrm>
            <a:off x="306769" y="-32123"/>
            <a:ext cx="4338384" cy="3347287"/>
          </a:xfrm>
          <a:prstGeom prst="rect">
            <a:avLst/>
          </a:prstGeom>
        </p:spPr>
      </p:pic>
      <p:sp>
        <p:nvSpPr>
          <p:cNvPr id="5" name="TextBox 4">
            <a:extLst>
              <a:ext uri="{FF2B5EF4-FFF2-40B4-BE49-F238E27FC236}">
                <a16:creationId xmlns:a16="http://schemas.microsoft.com/office/drawing/2014/main" id="{83891D3C-1757-5119-A7D0-3AF46D855BE1}"/>
              </a:ext>
            </a:extLst>
          </p:cNvPr>
          <p:cNvSpPr txBox="1"/>
          <p:nvPr/>
        </p:nvSpPr>
        <p:spPr>
          <a:xfrm>
            <a:off x="5937504" y="2233809"/>
            <a:ext cx="2364206" cy="1323439"/>
          </a:xfrm>
          <a:prstGeom prst="rect">
            <a:avLst/>
          </a:prstGeom>
          <a:noFill/>
        </p:spPr>
        <p:txBody>
          <a:bodyPr wrap="square">
            <a:spAutoFit/>
          </a:bodyPr>
          <a:lstStyle/>
          <a:p>
            <a:r>
              <a:rPr lang="en-US" sz="2000" dirty="0">
                <a:solidFill>
                  <a:srgbClr val="FF0000"/>
                </a:solidFill>
              </a:rPr>
              <a:t>Denis </a:t>
            </a:r>
            <a:r>
              <a:rPr lang="en-US" sz="2000" dirty="0"/>
              <a:t>is the top contributor product with the Negative sentiment</a:t>
            </a:r>
            <a:endParaRPr lang="en-IN" dirty="0"/>
          </a:p>
        </p:txBody>
      </p:sp>
      <p:sp>
        <p:nvSpPr>
          <p:cNvPr id="14" name="TextBox 13">
            <a:extLst>
              <a:ext uri="{FF2B5EF4-FFF2-40B4-BE49-F238E27FC236}">
                <a16:creationId xmlns:a16="http://schemas.microsoft.com/office/drawing/2014/main" id="{82237C78-4668-B506-E40F-1FE056709565}"/>
              </a:ext>
            </a:extLst>
          </p:cNvPr>
          <p:cNvSpPr txBox="1"/>
          <p:nvPr/>
        </p:nvSpPr>
        <p:spPr>
          <a:xfrm>
            <a:off x="6436390" y="4474393"/>
            <a:ext cx="3353786" cy="1015663"/>
          </a:xfrm>
          <a:prstGeom prst="rect">
            <a:avLst/>
          </a:prstGeom>
          <a:noFill/>
        </p:spPr>
        <p:txBody>
          <a:bodyPr wrap="square">
            <a:spAutoFit/>
          </a:bodyPr>
          <a:lstStyle/>
          <a:p>
            <a:r>
              <a:rPr lang="en-US" sz="2000" dirty="0">
                <a:solidFill>
                  <a:srgbClr val="FF0000"/>
                </a:solidFill>
              </a:rPr>
              <a:t>Los Angeles </a:t>
            </a:r>
            <a:r>
              <a:rPr lang="en-US" sz="2000" dirty="0"/>
              <a:t>is the top contributor city with the Negative sentiment</a:t>
            </a:r>
            <a:endParaRPr lang="en-IN" dirty="0"/>
          </a:p>
        </p:txBody>
      </p:sp>
      <p:pic>
        <p:nvPicPr>
          <p:cNvPr id="16" name="Picture 15">
            <a:extLst>
              <a:ext uri="{FF2B5EF4-FFF2-40B4-BE49-F238E27FC236}">
                <a16:creationId xmlns:a16="http://schemas.microsoft.com/office/drawing/2014/main" id="{36CAC1FD-8168-8C8D-5E09-DE8746B94505}"/>
              </a:ext>
            </a:extLst>
          </p:cNvPr>
          <p:cNvPicPr>
            <a:picLocks noChangeAspect="1"/>
          </p:cNvPicPr>
          <p:nvPr/>
        </p:nvPicPr>
        <p:blipFill>
          <a:blip r:embed="rId7"/>
          <a:stretch>
            <a:fillRect/>
          </a:stretch>
        </p:blipFill>
        <p:spPr>
          <a:xfrm>
            <a:off x="8416369" y="208652"/>
            <a:ext cx="3574090" cy="3421677"/>
          </a:xfrm>
          <a:prstGeom prst="rect">
            <a:avLst/>
          </a:prstGeom>
        </p:spPr>
      </p:pic>
      <p:pic>
        <p:nvPicPr>
          <p:cNvPr id="17" name="Picture 16">
            <a:extLst>
              <a:ext uri="{FF2B5EF4-FFF2-40B4-BE49-F238E27FC236}">
                <a16:creationId xmlns:a16="http://schemas.microsoft.com/office/drawing/2014/main" id="{92120C23-D332-A7E4-B736-FFD34CCB57FD}"/>
              </a:ext>
            </a:extLst>
          </p:cNvPr>
          <p:cNvPicPr>
            <a:picLocks noChangeAspect="1"/>
          </p:cNvPicPr>
          <p:nvPr/>
        </p:nvPicPr>
        <p:blipFill>
          <a:blip r:embed="rId8"/>
          <a:stretch>
            <a:fillRect/>
          </a:stretch>
        </p:blipFill>
        <p:spPr>
          <a:xfrm>
            <a:off x="94988" y="3630329"/>
            <a:ext cx="5677484" cy="2965671"/>
          </a:xfrm>
          <a:prstGeom prst="rect">
            <a:avLst/>
          </a:prstGeom>
        </p:spPr>
      </p:pic>
      <p:pic>
        <p:nvPicPr>
          <p:cNvPr id="19" name="Audio 18">
            <a:hlinkClick r:id="" action="ppaction://media"/>
            <a:extLst>
              <a:ext uri="{FF2B5EF4-FFF2-40B4-BE49-F238E27FC236}">
                <a16:creationId xmlns:a16="http://schemas.microsoft.com/office/drawing/2014/main" id="{A568C3CD-65F1-2C8D-E3D3-26670F4F61B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1512296631"/>
      </p:ext>
    </p:extLst>
  </p:cSld>
  <p:clrMapOvr>
    <a:masterClrMapping/>
  </p:clrMapOvr>
  <mc:AlternateContent xmlns:mc="http://schemas.openxmlformats.org/markup-compatibility/2006">
    <mc:Choice xmlns:p14="http://schemas.microsoft.com/office/powerpoint/2010/main" Requires="p14">
      <p:transition spd="med" p14:dur="700" advTm="39390">
        <p:fade/>
      </p:transition>
    </mc:Choice>
    <mc:Fallback>
      <p:transition spd="med" advTm="393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9"/>
                </p:tgtEl>
              </p:cMediaNode>
            </p:audio>
          </p:childTnLst>
        </p:cTn>
      </p:par>
    </p:tnLst>
    <p:bldLst>
      <p:bldP spid="12" grpId="0"/>
      <p:bldP spid="5"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987" y="1141780"/>
            <a:ext cx="11185200" cy="677108"/>
          </a:xfrm>
        </p:spPr>
        <p:txBody>
          <a:bodyPr/>
          <a:lstStyle/>
          <a:p>
            <a:r>
              <a:rPr lang="en-US" sz="4400" dirty="0">
                <a:solidFill>
                  <a:schemeClr val="accent1"/>
                </a:solidFill>
              </a:rPr>
              <a:t>Global</a:t>
            </a:r>
            <a:r>
              <a:rPr lang="en-US" sz="4400" dirty="0"/>
              <a:t> </a:t>
            </a:r>
            <a:r>
              <a:rPr lang="en-US" sz="4400" dirty="0">
                <a:solidFill>
                  <a:schemeClr val="accent1"/>
                </a:solidFill>
              </a:rPr>
              <a:t>Sentiment</a:t>
            </a:r>
            <a:r>
              <a:rPr lang="en-US" sz="4400" dirty="0"/>
              <a:t> Analysis</a:t>
            </a:r>
          </a:p>
        </p:txBody>
      </p:sp>
      <p:pic>
        <p:nvPicPr>
          <p:cNvPr id="6" name="Illustration" descr="Example of an illustration " title="Illustration for divider page"/>
          <p:cNvPicPr>
            <a:picLocks noGrp="1" noChangeAspect="1"/>
          </p:cNvPicPr>
          <p:nvPr>
            <p:ph type="pic" sz="quarter" idx="12"/>
          </p:nvPr>
        </p:nvPicPr>
        <p:blipFill>
          <a:blip r:embed="rId4"/>
          <a:srcRect t="3112" b="3112"/>
          <a:stretch>
            <a:fillRect/>
          </a:stretch>
        </p:blipFill>
        <p:spPr bwMode="gray">
          <a:xfrm>
            <a:off x="1" y="3455192"/>
            <a:ext cx="12195175" cy="3430800"/>
          </a:xfrm>
        </p:spPr>
      </p:pic>
      <p:pic>
        <p:nvPicPr>
          <p:cNvPr id="2" name="Audio 1">
            <a:hlinkClick r:id="" action="ppaction://media"/>
            <a:extLst>
              <a:ext uri="{FF2B5EF4-FFF2-40B4-BE49-F238E27FC236}">
                <a16:creationId xmlns:a16="http://schemas.microsoft.com/office/drawing/2014/main" id="{F6C814F4-2FBE-E9C4-10D3-971384F49C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1915475942"/>
      </p:ext>
    </p:extLst>
  </p:cSld>
  <p:clrMapOvr>
    <a:masterClrMapping/>
  </p:clrMapOvr>
  <mc:AlternateContent xmlns:mc="http://schemas.openxmlformats.org/markup-compatibility/2006">
    <mc:Choice xmlns:p14="http://schemas.microsoft.com/office/powerpoint/2010/main" Requires="p14">
      <p:transition spd="med" p14:dur="700" advTm="2618">
        <p:fade/>
      </p:transition>
    </mc:Choice>
    <mc:Fallback>
      <p:transition spd="med" advTm="2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9A04660-95EB-80C4-2553-DE3EABB60748}"/>
              </a:ext>
            </a:extLst>
          </p:cNvPr>
          <p:cNvSpPr txBox="1"/>
          <p:nvPr/>
        </p:nvSpPr>
        <p:spPr>
          <a:xfrm>
            <a:off x="4137678" y="317640"/>
            <a:ext cx="3433554" cy="830997"/>
          </a:xfrm>
          <a:prstGeom prst="rect">
            <a:avLst/>
          </a:prstGeom>
          <a:noFill/>
        </p:spPr>
        <p:txBody>
          <a:bodyPr wrap="square">
            <a:spAutoFit/>
          </a:bodyPr>
          <a:lstStyle/>
          <a:p>
            <a:r>
              <a:rPr lang="en-US" sz="2400" dirty="0">
                <a:solidFill>
                  <a:srgbClr val="FF0000"/>
                </a:solidFill>
                <a:latin typeface="Calibri" panose="020F0502020204030204" pitchFamily="34" charset="0"/>
                <a:ea typeface="Calibri" panose="020F0502020204030204" pitchFamily="34" charset="0"/>
              </a:rPr>
              <a:t>4.25% </a:t>
            </a:r>
            <a:r>
              <a:rPr lang="en-US" sz="2400" dirty="0">
                <a:effectLst/>
                <a:latin typeface="Calibri" panose="020F0502020204030204" pitchFamily="34" charset="0"/>
                <a:ea typeface="Calibri" panose="020F0502020204030204" pitchFamily="34" charset="0"/>
              </a:rPr>
              <a:t>of the Global </a:t>
            </a:r>
            <a:r>
              <a:rPr lang="en-US" sz="2400" dirty="0">
                <a:latin typeface="Calibri" panose="020F0502020204030204" pitchFamily="34" charset="0"/>
                <a:ea typeface="Calibri" panose="020F0502020204030204" pitchFamily="34" charset="0"/>
              </a:rPr>
              <a:t>N</a:t>
            </a:r>
            <a:r>
              <a:rPr lang="en-US" sz="2400" dirty="0">
                <a:effectLst/>
                <a:latin typeface="Calibri" panose="020F0502020204030204" pitchFamily="34" charset="0"/>
                <a:ea typeface="Calibri" panose="020F0502020204030204" pitchFamily="34" charset="0"/>
              </a:rPr>
              <a:t>egative sentiment score.</a:t>
            </a:r>
            <a:endParaRPr lang="en-IN" dirty="0"/>
          </a:p>
        </p:txBody>
      </p:sp>
      <p:pic>
        <p:nvPicPr>
          <p:cNvPr id="3" name="Picture 2">
            <a:extLst>
              <a:ext uri="{FF2B5EF4-FFF2-40B4-BE49-F238E27FC236}">
                <a16:creationId xmlns:a16="http://schemas.microsoft.com/office/drawing/2014/main" id="{A2DE7430-F478-6AE6-3303-A7C42927625C}"/>
              </a:ext>
            </a:extLst>
          </p:cNvPr>
          <p:cNvPicPr>
            <a:picLocks noChangeAspect="1"/>
          </p:cNvPicPr>
          <p:nvPr/>
        </p:nvPicPr>
        <p:blipFill>
          <a:blip r:embed="rId5"/>
          <a:stretch>
            <a:fillRect/>
          </a:stretch>
        </p:blipFill>
        <p:spPr>
          <a:xfrm>
            <a:off x="329095" y="244488"/>
            <a:ext cx="3808583" cy="2852280"/>
          </a:xfrm>
          <a:prstGeom prst="rect">
            <a:avLst/>
          </a:prstGeom>
        </p:spPr>
      </p:pic>
      <p:sp>
        <p:nvSpPr>
          <p:cNvPr id="4" name="TextBox 3">
            <a:extLst>
              <a:ext uri="{FF2B5EF4-FFF2-40B4-BE49-F238E27FC236}">
                <a16:creationId xmlns:a16="http://schemas.microsoft.com/office/drawing/2014/main" id="{4A47A4B2-CA25-8260-AB60-0FA32E8EEBD6}"/>
              </a:ext>
            </a:extLst>
          </p:cNvPr>
          <p:cNvSpPr txBox="1"/>
          <p:nvPr/>
        </p:nvSpPr>
        <p:spPr>
          <a:xfrm>
            <a:off x="5937504" y="2160657"/>
            <a:ext cx="2364206" cy="1323439"/>
          </a:xfrm>
          <a:prstGeom prst="rect">
            <a:avLst/>
          </a:prstGeom>
          <a:noFill/>
        </p:spPr>
        <p:txBody>
          <a:bodyPr wrap="square">
            <a:spAutoFit/>
          </a:bodyPr>
          <a:lstStyle/>
          <a:p>
            <a:r>
              <a:rPr lang="en-US" sz="2000" dirty="0">
                <a:solidFill>
                  <a:srgbClr val="FF0000"/>
                </a:solidFill>
              </a:rPr>
              <a:t>Denis </a:t>
            </a:r>
            <a:r>
              <a:rPr lang="en-US" sz="2000" dirty="0"/>
              <a:t>is the top contributor product with the Negative sentiment globally</a:t>
            </a:r>
            <a:endParaRPr lang="en-IN" dirty="0"/>
          </a:p>
        </p:txBody>
      </p:sp>
      <p:pic>
        <p:nvPicPr>
          <p:cNvPr id="5" name="Picture 4">
            <a:extLst>
              <a:ext uri="{FF2B5EF4-FFF2-40B4-BE49-F238E27FC236}">
                <a16:creationId xmlns:a16="http://schemas.microsoft.com/office/drawing/2014/main" id="{B21EDD25-C3C0-D0F1-E11B-19CE336A94CF}"/>
              </a:ext>
            </a:extLst>
          </p:cNvPr>
          <p:cNvPicPr>
            <a:picLocks noChangeAspect="1"/>
          </p:cNvPicPr>
          <p:nvPr/>
        </p:nvPicPr>
        <p:blipFill>
          <a:blip r:embed="rId6"/>
          <a:stretch>
            <a:fillRect/>
          </a:stretch>
        </p:blipFill>
        <p:spPr>
          <a:xfrm>
            <a:off x="8443630" y="283319"/>
            <a:ext cx="3574090" cy="3421677"/>
          </a:xfrm>
          <a:prstGeom prst="rect">
            <a:avLst/>
          </a:prstGeom>
        </p:spPr>
      </p:pic>
      <p:pic>
        <p:nvPicPr>
          <p:cNvPr id="6" name="Picture 5">
            <a:extLst>
              <a:ext uri="{FF2B5EF4-FFF2-40B4-BE49-F238E27FC236}">
                <a16:creationId xmlns:a16="http://schemas.microsoft.com/office/drawing/2014/main" id="{57464EEB-D260-C539-C90E-CB25719A27E7}"/>
              </a:ext>
            </a:extLst>
          </p:cNvPr>
          <p:cNvPicPr>
            <a:picLocks noChangeAspect="1"/>
          </p:cNvPicPr>
          <p:nvPr/>
        </p:nvPicPr>
        <p:blipFill>
          <a:blip r:embed="rId7"/>
          <a:stretch>
            <a:fillRect/>
          </a:stretch>
        </p:blipFill>
        <p:spPr>
          <a:xfrm>
            <a:off x="260020" y="3685943"/>
            <a:ext cx="5677484" cy="2965671"/>
          </a:xfrm>
          <a:prstGeom prst="rect">
            <a:avLst/>
          </a:prstGeom>
        </p:spPr>
      </p:pic>
      <p:sp>
        <p:nvSpPr>
          <p:cNvPr id="7" name="TextBox 6">
            <a:extLst>
              <a:ext uri="{FF2B5EF4-FFF2-40B4-BE49-F238E27FC236}">
                <a16:creationId xmlns:a16="http://schemas.microsoft.com/office/drawing/2014/main" id="{A8A56C5D-105E-1CEC-92AC-0CB2AE6CAF9A}"/>
              </a:ext>
            </a:extLst>
          </p:cNvPr>
          <p:cNvSpPr txBox="1"/>
          <p:nvPr/>
        </p:nvSpPr>
        <p:spPr>
          <a:xfrm>
            <a:off x="6436390" y="4401241"/>
            <a:ext cx="3353786" cy="1015663"/>
          </a:xfrm>
          <a:prstGeom prst="rect">
            <a:avLst/>
          </a:prstGeom>
          <a:noFill/>
        </p:spPr>
        <p:txBody>
          <a:bodyPr wrap="square">
            <a:spAutoFit/>
          </a:bodyPr>
          <a:lstStyle/>
          <a:p>
            <a:r>
              <a:rPr lang="en-US" sz="2000" dirty="0">
                <a:solidFill>
                  <a:srgbClr val="FF0000"/>
                </a:solidFill>
              </a:rPr>
              <a:t>Los Angeles </a:t>
            </a:r>
            <a:r>
              <a:rPr lang="en-US" sz="2000" dirty="0"/>
              <a:t>is the top contributor city with the Negative sentiment globally</a:t>
            </a:r>
            <a:endParaRPr lang="en-IN" dirty="0"/>
          </a:p>
        </p:txBody>
      </p:sp>
      <p:pic>
        <p:nvPicPr>
          <p:cNvPr id="8" name="Audio 7">
            <a:hlinkClick r:id="" action="ppaction://media"/>
            <a:extLst>
              <a:ext uri="{FF2B5EF4-FFF2-40B4-BE49-F238E27FC236}">
                <a16:creationId xmlns:a16="http://schemas.microsoft.com/office/drawing/2014/main" id="{FB322087-4719-F8F7-EA5E-9EB58CE1EA0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1075998339"/>
      </p:ext>
    </p:extLst>
  </p:cSld>
  <p:clrMapOvr>
    <a:masterClrMapping/>
  </p:clrMapOvr>
  <mc:AlternateContent xmlns:mc="http://schemas.openxmlformats.org/markup-compatibility/2006">
    <mc:Choice xmlns:p14="http://schemas.microsoft.com/office/powerpoint/2010/main" Requires="p14">
      <p:transition spd="med" p14:dur="700" advTm="33714">
        <p:fade/>
      </p:transition>
    </mc:Choice>
    <mc:Fallback>
      <p:transition spd="med" advTm="337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
                </p:tgtEl>
              </p:cMediaNode>
            </p:audio>
          </p:childTnLst>
        </p:cTn>
      </p:par>
    </p:tnLst>
    <p:bldLst>
      <p:bldP spid="11"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987" y="1141780"/>
            <a:ext cx="11185200" cy="677108"/>
          </a:xfrm>
        </p:spPr>
        <p:txBody>
          <a:bodyPr/>
          <a:lstStyle/>
          <a:p>
            <a:r>
              <a:rPr lang="en-US" sz="4400" dirty="0">
                <a:solidFill>
                  <a:schemeClr val="accent1"/>
                </a:solidFill>
                <a:latin typeface="+mn-lt"/>
              </a:rPr>
              <a:t>Counterfeiting</a:t>
            </a:r>
            <a:r>
              <a:rPr lang="en-US" sz="4400" dirty="0">
                <a:latin typeface="+mn-lt"/>
              </a:rPr>
              <a:t> and </a:t>
            </a:r>
            <a:r>
              <a:rPr lang="en-US" sz="4400" dirty="0">
                <a:solidFill>
                  <a:schemeClr val="accent1"/>
                </a:solidFill>
                <a:latin typeface="+mn-lt"/>
              </a:rPr>
              <a:t>Customer</a:t>
            </a:r>
            <a:r>
              <a:rPr lang="en-US" sz="4400" dirty="0">
                <a:latin typeface="+mn-lt"/>
              </a:rPr>
              <a:t> </a:t>
            </a:r>
            <a:r>
              <a:rPr lang="en-US" sz="4400" dirty="0">
                <a:solidFill>
                  <a:schemeClr val="accent1"/>
                </a:solidFill>
                <a:latin typeface="+mn-lt"/>
              </a:rPr>
              <a:t>Satisfaction</a:t>
            </a:r>
            <a:r>
              <a:rPr lang="en-US" sz="4400" dirty="0">
                <a:latin typeface="+mn-lt"/>
              </a:rPr>
              <a:t> in </a:t>
            </a:r>
            <a:r>
              <a:rPr lang="en-US" sz="4400" dirty="0">
                <a:solidFill>
                  <a:schemeClr val="accent1"/>
                </a:solidFill>
                <a:latin typeface="+mn-lt"/>
              </a:rPr>
              <a:t>US</a:t>
            </a:r>
            <a:endParaRPr lang="en-US" sz="4400" dirty="0">
              <a:latin typeface="+mn-lt"/>
            </a:endParaRPr>
          </a:p>
        </p:txBody>
      </p:sp>
      <p:pic>
        <p:nvPicPr>
          <p:cNvPr id="6" name="Illustration" descr="Example of an illustration " title="Illustration for divider page"/>
          <p:cNvPicPr>
            <a:picLocks noGrp="1" noChangeAspect="1"/>
          </p:cNvPicPr>
          <p:nvPr>
            <p:ph type="pic" sz="quarter" idx="12"/>
          </p:nvPr>
        </p:nvPicPr>
        <p:blipFill>
          <a:blip r:embed="rId4"/>
          <a:srcRect t="3112" b="3112"/>
          <a:stretch>
            <a:fillRect/>
          </a:stretch>
        </p:blipFill>
        <p:spPr bwMode="gray">
          <a:xfrm>
            <a:off x="1" y="3455192"/>
            <a:ext cx="12195175" cy="3430800"/>
          </a:xfrm>
        </p:spPr>
      </p:pic>
      <p:pic>
        <p:nvPicPr>
          <p:cNvPr id="2" name="Audio 1">
            <a:hlinkClick r:id="" action="ppaction://media"/>
            <a:extLst>
              <a:ext uri="{FF2B5EF4-FFF2-40B4-BE49-F238E27FC236}">
                <a16:creationId xmlns:a16="http://schemas.microsoft.com/office/drawing/2014/main" id="{63C78A40-71CA-DF60-A313-6692DC2CE1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3234920329"/>
      </p:ext>
    </p:extLst>
  </p:cSld>
  <p:clrMapOvr>
    <a:masterClrMapping/>
  </p:clrMapOvr>
  <mc:AlternateContent xmlns:mc="http://schemas.openxmlformats.org/markup-compatibility/2006">
    <mc:Choice xmlns:p14="http://schemas.microsoft.com/office/powerpoint/2010/main" Requires="p14">
      <p:transition spd="med" p14:dur="700" advTm="5991">
        <p:fade/>
      </p:transition>
    </mc:Choice>
    <mc:Fallback>
      <p:transition spd="med" advTm="59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9A04660-95EB-80C4-2553-DE3EABB60748}"/>
              </a:ext>
            </a:extLst>
          </p:cNvPr>
          <p:cNvSpPr txBox="1"/>
          <p:nvPr/>
        </p:nvSpPr>
        <p:spPr>
          <a:xfrm>
            <a:off x="6425184" y="763270"/>
            <a:ext cx="5340095" cy="1200329"/>
          </a:xfrm>
          <a:prstGeom prst="rect">
            <a:avLst/>
          </a:prstGeom>
          <a:noFill/>
        </p:spPr>
        <p:txBody>
          <a:bodyPr wrap="square">
            <a:spAutoFit/>
          </a:bodyPr>
          <a:lstStyle/>
          <a:p>
            <a:r>
              <a:rPr lang="en-US" sz="2400" dirty="0">
                <a:solidFill>
                  <a:srgbClr val="C00000"/>
                </a:solidFill>
                <a:effectLst/>
                <a:latin typeface="Calibri" panose="020F0502020204030204" pitchFamily="34" charset="0"/>
                <a:ea typeface="Calibri" panose="020F0502020204030204" pitchFamily="34" charset="0"/>
              </a:rPr>
              <a:t>Los Angeles </a:t>
            </a:r>
            <a:r>
              <a:rPr lang="en-US" sz="2400" dirty="0">
                <a:effectLst/>
                <a:latin typeface="Calibri" panose="020F0502020204030204" pitchFamily="34" charset="0"/>
                <a:ea typeface="Calibri" panose="020F0502020204030204" pitchFamily="34" charset="0"/>
              </a:rPr>
              <a:t>&amp; </a:t>
            </a:r>
            <a:r>
              <a:rPr lang="en-US" sz="2400" dirty="0">
                <a:solidFill>
                  <a:srgbClr val="C00000"/>
                </a:solidFill>
                <a:effectLst/>
                <a:latin typeface="Calibri" panose="020F0502020204030204" pitchFamily="34" charset="0"/>
                <a:ea typeface="Calibri" panose="020F0502020204030204" pitchFamily="34" charset="0"/>
              </a:rPr>
              <a:t>Las Vegas </a:t>
            </a:r>
            <a:r>
              <a:rPr lang="en-US" sz="2400" dirty="0">
                <a:effectLst/>
                <a:latin typeface="Calibri" panose="020F0502020204030204" pitchFamily="34" charset="0"/>
                <a:ea typeface="Calibri" panose="020F0502020204030204" pitchFamily="34" charset="0"/>
              </a:rPr>
              <a:t>are the 2 cities where the returns are lower than 20%, but the Sentiment is low (under 65))</a:t>
            </a:r>
            <a:endParaRPr lang="en-IN" sz="2400" dirty="0"/>
          </a:p>
        </p:txBody>
      </p:sp>
      <p:pic>
        <p:nvPicPr>
          <p:cNvPr id="3" name="Picture 2">
            <a:extLst>
              <a:ext uri="{FF2B5EF4-FFF2-40B4-BE49-F238E27FC236}">
                <a16:creationId xmlns:a16="http://schemas.microsoft.com/office/drawing/2014/main" id="{74CCD4F9-A892-ADB2-F654-9D3F38514A2C}"/>
              </a:ext>
            </a:extLst>
          </p:cNvPr>
          <p:cNvPicPr>
            <a:picLocks noChangeAspect="1"/>
          </p:cNvPicPr>
          <p:nvPr/>
        </p:nvPicPr>
        <p:blipFill>
          <a:blip r:embed="rId5"/>
          <a:stretch>
            <a:fillRect/>
          </a:stretch>
        </p:blipFill>
        <p:spPr>
          <a:xfrm>
            <a:off x="351952" y="183527"/>
            <a:ext cx="5939119" cy="4352817"/>
          </a:xfrm>
          <a:prstGeom prst="rect">
            <a:avLst/>
          </a:prstGeom>
        </p:spPr>
      </p:pic>
      <p:sp>
        <p:nvSpPr>
          <p:cNvPr id="5" name="TextBox 4">
            <a:extLst>
              <a:ext uri="{FF2B5EF4-FFF2-40B4-BE49-F238E27FC236}">
                <a16:creationId xmlns:a16="http://schemas.microsoft.com/office/drawing/2014/main" id="{DAB67633-A9A9-DF4B-0AE9-F26E1672705E}"/>
              </a:ext>
            </a:extLst>
          </p:cNvPr>
          <p:cNvSpPr txBox="1"/>
          <p:nvPr/>
        </p:nvSpPr>
        <p:spPr>
          <a:xfrm>
            <a:off x="6400800" y="2511403"/>
            <a:ext cx="5442422" cy="2050690"/>
          </a:xfrm>
          <a:prstGeom prst="rect">
            <a:avLst/>
          </a:prstGeom>
          <a:noFill/>
        </p:spPr>
        <p:txBody>
          <a:bodyPr wrap="square">
            <a:spAutoFit/>
          </a:bodyPr>
          <a:lstStyle/>
          <a:p>
            <a:pPr>
              <a:lnSpc>
                <a:spcPct val="107000"/>
              </a:lnSpc>
              <a:spcAft>
                <a:spcPts val="800"/>
              </a:spcAft>
            </a:pPr>
            <a:r>
              <a:rPr lang="en-US" sz="2400" dirty="0">
                <a:effectLst/>
                <a:latin typeface="Calibri" panose="020F0502020204030204" pitchFamily="34" charset="0"/>
                <a:ea typeface="Calibri" panose="020F0502020204030204" pitchFamily="34" charset="0"/>
              </a:rPr>
              <a:t>Fond Rouge does not have a problem in all of its American locations</a:t>
            </a:r>
            <a:r>
              <a:rPr lang="en-US" sz="2400" dirty="0">
                <a:effectLst/>
                <a:latin typeface="Calibri" panose="020F0502020204030204" pitchFamily="34" charset="0"/>
                <a:ea typeface="Calibri" panose="020F0502020204030204" pitchFamily="34" charset="0"/>
                <a:cs typeface="Calibri" panose="020F0502020204030204" pitchFamily="34" charset="0"/>
              </a:rPr>
              <a:t> because places like </a:t>
            </a:r>
            <a:r>
              <a:rPr lang="en-US" sz="2400"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Atlanta</a:t>
            </a:r>
            <a:r>
              <a:rPr lang="en-US" sz="2400" dirty="0">
                <a:effectLst/>
                <a:latin typeface="Calibri" panose="020F0502020204030204" pitchFamily="34" charset="0"/>
                <a:ea typeface="Calibri" panose="020F0502020204030204" pitchFamily="34" charset="0"/>
                <a:cs typeface="Calibri" panose="020F0502020204030204" pitchFamily="34" charset="0"/>
              </a:rPr>
              <a:t> and </a:t>
            </a:r>
            <a:r>
              <a:rPr lang="en-US" sz="2400"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New</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York</a:t>
            </a:r>
            <a:r>
              <a:rPr lang="en-US" sz="2400" dirty="0">
                <a:effectLst/>
                <a:latin typeface="Calibri" panose="020F0502020204030204" pitchFamily="34" charset="0"/>
                <a:ea typeface="Calibri" panose="020F0502020204030204" pitchFamily="34" charset="0"/>
                <a:cs typeface="Calibri" panose="020F0502020204030204" pitchFamily="34" charset="0"/>
              </a:rPr>
              <a:t> have less than 20% of return/revenue ratio and their Avg. sentiment score is above.</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295E507-B158-C817-9998-1E833C3BC81E}"/>
              </a:ext>
            </a:extLst>
          </p:cNvPr>
          <p:cNvSpPr txBox="1"/>
          <p:nvPr/>
        </p:nvSpPr>
        <p:spPr>
          <a:xfrm>
            <a:off x="499872" y="4975890"/>
            <a:ext cx="11143488" cy="830997"/>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rPr>
              <a:t>Counterfeit is not the only problem, however, despite having low returns in Atlanta and New York, its important to investigate other reasons for customer dissatisfaction.</a:t>
            </a:r>
            <a:endParaRPr lang="en-IN" dirty="0"/>
          </a:p>
        </p:txBody>
      </p:sp>
      <p:pic>
        <p:nvPicPr>
          <p:cNvPr id="8" name="Audio 7">
            <a:hlinkClick r:id="" action="ppaction://media"/>
            <a:extLst>
              <a:ext uri="{FF2B5EF4-FFF2-40B4-BE49-F238E27FC236}">
                <a16:creationId xmlns:a16="http://schemas.microsoft.com/office/drawing/2014/main" id="{18CEA450-F4D2-6897-3ADD-FE8CAE90784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2607881311"/>
      </p:ext>
    </p:extLst>
  </p:cSld>
  <p:clrMapOvr>
    <a:masterClrMapping/>
  </p:clrMapOvr>
  <mc:AlternateContent xmlns:mc="http://schemas.openxmlformats.org/markup-compatibility/2006">
    <mc:Choice xmlns:p14="http://schemas.microsoft.com/office/powerpoint/2010/main" Requires="p14">
      <p:transition spd="med" p14:dur="700" advTm="59585">
        <p:fade/>
      </p:transition>
    </mc:Choice>
    <mc:Fallback>
      <p:transition spd="med" advTm="595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bldLst>
      <p:bldP spid="11" grpId="0"/>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Shristi Vaish</a:t>
            </a:r>
          </a:p>
          <a:p>
            <a:pPr lvl="1"/>
            <a:r>
              <a:rPr lang="en-US" dirty="0"/>
              <a:t>SAP Consultant</a:t>
            </a:r>
          </a:p>
        </p:txBody>
      </p:sp>
      <p:sp>
        <p:nvSpPr>
          <p:cNvPr id="2" name="Thank you"/>
          <p:cNvSpPr>
            <a:spLocks noGrp="1"/>
          </p:cNvSpPr>
          <p:nvPr>
            <p:ph type="ctrTitle"/>
          </p:nvPr>
        </p:nvSpPr>
        <p:spPr bwMode="gray"/>
        <p:txBody>
          <a:bodyPr/>
          <a:lstStyle/>
          <a:p>
            <a:r>
              <a:rPr lang="en-US" dirty="0"/>
              <a:t>Thank you.</a:t>
            </a:r>
          </a:p>
        </p:txBody>
      </p:sp>
      <p:pic>
        <p:nvPicPr>
          <p:cNvPr id="6" name="Picture 5">
            <a:extLst>
              <a:ext uri="{FF2B5EF4-FFF2-40B4-BE49-F238E27FC236}">
                <a16:creationId xmlns:a16="http://schemas.microsoft.com/office/drawing/2014/main" id="{D46945D2-7A9A-4E0A-8ADF-B4F09A3E4FA5}"/>
              </a:ext>
            </a:extLst>
          </p:cNvPr>
          <p:cNvPicPr>
            <a:picLocks noChangeAspect="1"/>
          </p:cNvPicPr>
          <p:nvPr/>
        </p:nvPicPr>
        <p:blipFill>
          <a:blip r:embed="rId5"/>
          <a:stretch>
            <a:fillRect/>
          </a:stretch>
        </p:blipFill>
        <p:spPr>
          <a:xfrm>
            <a:off x="165907" y="5908165"/>
            <a:ext cx="872635" cy="872635"/>
          </a:xfrm>
          <a:prstGeom prst="rect">
            <a:avLst/>
          </a:prstGeom>
        </p:spPr>
      </p:pic>
      <p:pic>
        <p:nvPicPr>
          <p:cNvPr id="4" name="Audio 3">
            <a:hlinkClick r:id="" action="ppaction://media"/>
            <a:extLst>
              <a:ext uri="{FF2B5EF4-FFF2-40B4-BE49-F238E27FC236}">
                <a16:creationId xmlns:a16="http://schemas.microsoft.com/office/drawing/2014/main" id="{79648ED8-EBF3-4706-6971-6C366661940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1881851238"/>
      </p:ext>
    </p:extLst>
  </p:cSld>
  <p:clrMapOvr>
    <a:masterClrMapping/>
  </p:clrMapOvr>
  <mc:AlternateContent xmlns:mc="http://schemas.openxmlformats.org/markup-compatibility/2006">
    <mc:Choice xmlns:p14="http://schemas.microsoft.com/office/powerpoint/2010/main" Requires="p14">
      <p:transition spd="med" p14:dur="700" advTm="7222">
        <p:fade/>
      </p:transition>
    </mc:Choice>
    <mc:Fallback>
      <p:transition spd="med" advTm="72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2992388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bwMode="gray"/>
        <p:txBody>
          <a:bodyPr/>
          <a:lstStyle/>
          <a:p>
            <a:r>
              <a:rPr lang="en-US" dirty="0"/>
              <a:t>Insert page title (sentence case)</a:t>
            </a:r>
          </a:p>
        </p:txBody>
      </p:sp>
      <p:grpSp>
        <p:nvGrpSpPr>
          <p:cNvPr id="9" name="Group 8">
            <a:extLst>
              <a:ext uri="{FF2B5EF4-FFF2-40B4-BE49-F238E27FC236}">
                <a16:creationId xmlns:a16="http://schemas.microsoft.com/office/drawing/2014/main" id="{5BF28123-76F7-49B1-8B0B-20245CD7853F}"/>
              </a:ext>
            </a:extLst>
          </p:cNvPr>
          <p:cNvGrpSpPr/>
          <p:nvPr/>
        </p:nvGrpSpPr>
        <p:grpSpPr>
          <a:xfrm>
            <a:off x="2626973" y="1620000"/>
            <a:ext cx="3118507" cy="3874789"/>
            <a:chOff x="2626973" y="1620000"/>
            <a:chExt cx="3118507" cy="3874789"/>
          </a:xfrm>
        </p:grpSpPr>
        <p:sp>
          <p:nvSpPr>
            <p:cNvPr id="5" name="Information to list level button" descr="Description of the list level funcionality while working with text placeholders" title="Description list level buttons"/>
            <p:cNvSpPr/>
            <p:nvPr/>
          </p:nvSpPr>
          <p:spPr bwMode="gray">
            <a:xfrm>
              <a:off x="2626973" y="1620000"/>
              <a:ext cx="3118507" cy="3874789"/>
            </a:xfrm>
            <a:prstGeom prst="roundRect">
              <a:avLst>
                <a:gd name="adj" fmla="val 5631"/>
              </a:avLst>
            </a:prstGeom>
            <a:solidFill>
              <a:srgbClr val="FFFF00"/>
            </a:solidFill>
            <a:ln w="6350" algn="ctr">
              <a:noFill/>
              <a:miter lim="800000"/>
              <a:headEnd/>
              <a:tailEnd/>
            </a:ln>
          </p:spPr>
          <p:txBody>
            <a:bodyPr lIns="90000" tIns="72000" rIns="90000" bIns="72000" rtlCol="0" anchor="t" anchorCtr="0"/>
            <a:lstStyle/>
            <a:p>
              <a:pPr>
                <a:spcBef>
                  <a:spcPts val="600"/>
                </a:spcBef>
                <a:buClr>
                  <a:schemeClr val="accent1"/>
                </a:buClr>
                <a:buSzPct val="80000"/>
                <a:defRPr/>
              </a:pPr>
              <a:r>
                <a:rPr lang="en-US" sz="1000" b="1" kern="0" dirty="0">
                  <a:ea typeface="Arial Unicode MS" pitchFamily="34" charset="-128"/>
                  <a:cs typeface="Arial Unicode MS" pitchFamily="34" charset="-128"/>
                  <a:sym typeface="Arial"/>
                </a:rPr>
                <a:t>NOTE: </a:t>
              </a:r>
              <a:r>
                <a:rPr lang="en-US" sz="1000" kern="0" dirty="0">
                  <a:ea typeface="Arial Unicode MS" pitchFamily="34" charset="-128"/>
                  <a:cs typeface="Arial Unicode MS" pitchFamily="34" charset="-128"/>
                  <a:sym typeface="Arial"/>
                </a:rPr>
                <a:t>Delete the yellow stickers when finished.</a:t>
              </a:r>
            </a:p>
            <a:p>
              <a:pPr>
                <a:spcBef>
                  <a:spcPts val="600"/>
                </a:spcBef>
                <a:buClr>
                  <a:schemeClr val="accent1"/>
                </a:buClr>
                <a:buSzPct val="80000"/>
                <a:defRPr/>
              </a:pPr>
              <a:r>
                <a:rPr lang="en-US" sz="1000" dirty="0"/>
                <a:t>The text placeholders have different, preformatted text levels. Each level has different formatting </a:t>
              </a:r>
              <a:br>
                <a:rPr lang="en-US" sz="1000" dirty="0"/>
              </a:br>
              <a:r>
                <a:rPr lang="en-US" sz="1000" dirty="0"/>
                <a:t>(font size, indent, bullet).</a:t>
              </a:r>
            </a:p>
            <a:p>
              <a:pPr>
                <a:spcBef>
                  <a:spcPts val="600"/>
                </a:spcBef>
                <a:buClr>
                  <a:schemeClr val="accent1"/>
                </a:buClr>
                <a:buSzPct val="80000"/>
                <a:defRPr/>
              </a:pPr>
              <a:r>
                <a:rPr lang="en-US" sz="1000" dirty="0"/>
                <a:t>To jump between the preformatted text levels, use the </a:t>
              </a:r>
              <a:r>
                <a:rPr lang="en-US" sz="1000" i="1" dirty="0"/>
                <a:t>Increase</a:t>
              </a:r>
              <a:r>
                <a:rPr lang="en-US" sz="1000" dirty="0"/>
                <a:t> </a:t>
              </a:r>
              <a:r>
                <a:rPr lang="en-US" sz="1000" i="1" dirty="0"/>
                <a:t>List Level </a:t>
              </a:r>
              <a:r>
                <a:rPr lang="en-US" sz="1000" dirty="0"/>
                <a:t>and </a:t>
              </a:r>
              <a:r>
                <a:rPr lang="en-US" sz="1000" i="1" dirty="0"/>
                <a:t>Decrease</a:t>
              </a:r>
              <a:r>
                <a:rPr lang="en-US" sz="1000" dirty="0"/>
                <a:t> </a:t>
              </a:r>
              <a:r>
                <a:rPr lang="en-US" sz="1000" i="1" dirty="0"/>
                <a:t>List Level </a:t>
              </a:r>
              <a:r>
                <a:rPr lang="en-US" sz="1000" dirty="0"/>
                <a:t>buttons in the </a:t>
              </a:r>
              <a:r>
                <a:rPr lang="en-US" sz="1000" i="1" dirty="0"/>
                <a:t>Paragraph</a:t>
              </a:r>
              <a:r>
                <a:rPr lang="en-US" sz="1000" dirty="0"/>
                <a:t> toolbar.</a:t>
              </a:r>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marL="136525" indent="-136525">
                <a:spcBef>
                  <a:spcPts val="1200"/>
                </a:spcBef>
                <a:buClr>
                  <a:schemeClr val="tx1"/>
                </a:buClr>
                <a:buSzPct val="100000"/>
                <a:buFont typeface="Arial" panose="020B0604020202020204" pitchFamily="34" charset="0"/>
                <a:buChar char="•"/>
                <a:defRPr/>
              </a:pPr>
              <a:r>
                <a:rPr lang="en-US" sz="1000" dirty="0"/>
                <a:t>Type your text in the placeholder.</a:t>
              </a:r>
            </a:p>
            <a:p>
              <a:pPr marL="136525" indent="-136525">
                <a:spcBef>
                  <a:spcPts val="600"/>
                </a:spcBef>
                <a:buClr>
                  <a:schemeClr val="tx1"/>
                </a:buClr>
                <a:buSzPct val="100000"/>
                <a:buFont typeface="Arial" panose="020B0604020202020204" pitchFamily="34" charset="0"/>
                <a:buChar char="•"/>
                <a:defRPr/>
              </a:pPr>
              <a:r>
                <a:rPr lang="en-US" sz="1000" dirty="0"/>
                <a:t>Click </a:t>
              </a:r>
              <a:r>
                <a:rPr lang="en-US" sz="1000" i="1" dirty="0"/>
                <a:t>the Increase List Level </a:t>
              </a:r>
              <a:r>
                <a:rPr lang="en-US" sz="1000" dirty="0"/>
                <a:t>button in the </a:t>
              </a:r>
              <a:r>
                <a:rPr lang="en-US" sz="1000" i="1" dirty="0"/>
                <a:t>Paragraph</a:t>
              </a:r>
              <a:r>
                <a:rPr lang="en-US" sz="1000" dirty="0"/>
                <a:t> toolbar to go to the next level.</a:t>
              </a:r>
            </a:p>
            <a:p>
              <a:pPr marL="136525" indent="-136525">
                <a:spcBef>
                  <a:spcPts val="600"/>
                </a:spcBef>
                <a:buClr>
                  <a:schemeClr val="tx1"/>
                </a:buClr>
                <a:buSzPct val="100000"/>
                <a:buFont typeface="Arial" panose="020B0604020202020204" pitchFamily="34" charset="0"/>
                <a:buChar char="•"/>
                <a:defRPr/>
              </a:pPr>
              <a:r>
                <a:rPr lang="en-US" sz="1000" dirty="0"/>
                <a:t>If you need a bullet list, choose level 2. </a:t>
              </a:r>
            </a:p>
            <a:p>
              <a:pPr marL="0" indent="0">
                <a:spcBef>
                  <a:spcPts val="600"/>
                </a:spcBef>
                <a:buClr>
                  <a:schemeClr val="bg1"/>
                </a:buClr>
                <a:buSzPct val="100000"/>
                <a:buFont typeface="Arial" panose="020B0604020202020204" pitchFamily="34" charset="0"/>
                <a:buNone/>
                <a:defRPr/>
              </a:pPr>
              <a:r>
                <a:rPr lang="en-US" sz="1000" dirty="0"/>
                <a:t>Avoid working with spaces, other bullets, or bullets in the wrong level. Only when you use the right levels it is possible to reset the slide layout.</a:t>
              </a:r>
            </a:p>
          </p:txBody>
        </p:sp>
        <p:pic>
          <p:nvPicPr>
            <p:cNvPr id="6" name="List level button" descr="Screenshot list level buttons" title="Screenshot list level buttons"/>
            <p:cNvPicPr>
              <a:picLocks noChangeAspect="1"/>
            </p:cNvPicPr>
            <p:nvPr/>
          </p:nvPicPr>
          <p:blipFill rotWithShape="1">
            <a:blip r:embed="rId2"/>
            <a:srcRect l="1094"/>
            <a:stretch/>
          </p:blipFill>
          <p:spPr bwMode="gray">
            <a:xfrm>
              <a:off x="2790065" y="3002260"/>
              <a:ext cx="2826492" cy="901766"/>
            </a:xfrm>
            <a:prstGeom prst="rect">
              <a:avLst/>
            </a:prstGeom>
          </p:spPr>
        </p:pic>
        <p:sp>
          <p:nvSpPr>
            <p:cNvPr id="7" name="Highlight list level button" descr="Rectangle for highliting list level buttons " title="Rectangle"/>
            <p:cNvSpPr/>
            <p:nvPr/>
          </p:nvSpPr>
          <p:spPr bwMode="gray">
            <a:xfrm>
              <a:off x="3415863" y="3053531"/>
              <a:ext cx="543560" cy="311592"/>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886438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Divider </a:t>
            </a:r>
            <a:r>
              <a:rPr lang="en-US" dirty="0">
                <a:solidFill>
                  <a:schemeClr val="accent1"/>
                </a:solidFill>
              </a:rPr>
              <a:t>page</a:t>
            </a:r>
            <a:endParaRPr lang="en-US" dirty="0"/>
          </a:p>
        </p:txBody>
      </p:sp>
      <p:pic>
        <p:nvPicPr>
          <p:cNvPr id="7" name="Divider Image Placeholder">
            <a:extLst>
              <a:ext uri="{FF2B5EF4-FFF2-40B4-BE49-F238E27FC236}">
                <a16:creationId xmlns:a16="http://schemas.microsoft.com/office/drawing/2014/main" id="{3FEADB84-4FA8-4F63-8117-D5AD2F9BF195}"/>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1693693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a:extLst>
              <a:ext uri="{FF2B5EF4-FFF2-40B4-BE49-F238E27FC236}">
                <a16:creationId xmlns:a16="http://schemas.microsoft.com/office/drawing/2014/main" id="{FD8B0406-B42D-4E48-A077-1006CEECE8B8}"/>
              </a:ext>
            </a:extLst>
          </p:cNvPr>
          <p:cNvSpPr>
            <a:spLocks noGrp="1"/>
          </p:cNvSpPr>
          <p:nvPr>
            <p:ph type="body" sz="quarter" idx="10"/>
          </p:nvPr>
        </p:nvSpPr>
        <p:spPr/>
        <p:txBody>
          <a:bodyPr/>
          <a:lstStyle/>
          <a:p>
            <a:pPr lvl="0"/>
            <a:r>
              <a:rPr lang="en-US" dirty="0"/>
              <a:t>First level</a:t>
            </a:r>
          </a:p>
          <a:p>
            <a:pPr lvl="1"/>
            <a:r>
              <a:rPr lang="en-US" dirty="0"/>
              <a:t>Second level</a:t>
            </a:r>
          </a:p>
          <a:p>
            <a:pPr lvl="2"/>
            <a:r>
              <a:rPr lang="en-US" dirty="0"/>
              <a:t>Third level</a:t>
            </a:r>
          </a:p>
        </p:txBody>
      </p:sp>
      <p:sp>
        <p:nvSpPr>
          <p:cNvPr id="3" name="Title">
            <a:extLst>
              <a:ext uri="{FF2B5EF4-FFF2-40B4-BE49-F238E27FC236}">
                <a16:creationId xmlns:a16="http://schemas.microsoft.com/office/drawing/2014/main" id="{D36C6BFD-B684-44BB-8F4D-37456D097F1B}"/>
              </a:ext>
            </a:extLst>
          </p:cNvPr>
          <p:cNvSpPr>
            <a:spLocks noGrp="1"/>
          </p:cNvSpPr>
          <p:nvPr>
            <p:ph type="title"/>
          </p:nvPr>
        </p:nvSpPr>
        <p:spPr/>
        <p:txBody>
          <a:bodyPr/>
          <a:lstStyle/>
          <a:p>
            <a:r>
              <a:rPr lang="en-US" dirty="0"/>
              <a:t>Insert page title (sentence case)</a:t>
            </a:r>
          </a:p>
        </p:txBody>
      </p:sp>
    </p:spTree>
    <p:extLst>
      <p:ext uri="{BB962C8B-B14F-4D97-AF65-F5344CB8AC3E}">
        <p14:creationId xmlns:p14="http://schemas.microsoft.com/office/powerpoint/2010/main" val="4007524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peaker"/>
          <p:cNvSpPr>
            <a:spLocks noGrp="1"/>
          </p:cNvSpPr>
          <p:nvPr>
            <p:ph type="subTitle" idx="1"/>
          </p:nvPr>
        </p:nvSpPr>
        <p:spPr bwMode="gray"/>
        <p:txBody>
          <a:bodyPr/>
          <a:lstStyle/>
          <a:p>
            <a:r>
              <a:rPr lang="en-US" dirty="0"/>
              <a:t>Speaker’s Name, SAP</a:t>
            </a:r>
          </a:p>
          <a:p>
            <a:pPr lvl="0"/>
            <a:r>
              <a:rPr lang="en-US" dirty="0"/>
              <a:t>Month 00, 2021</a:t>
            </a:r>
          </a:p>
        </p:txBody>
      </p:sp>
      <p:sp>
        <p:nvSpPr>
          <p:cNvPr id="11" name="Title"/>
          <p:cNvSpPr>
            <a:spLocks noGrp="1"/>
          </p:cNvSpPr>
          <p:nvPr>
            <p:ph type="title"/>
          </p:nvPr>
        </p:nvSpPr>
        <p:spPr bwMode="gray"/>
        <p:txBody>
          <a:bodyPr/>
          <a:lstStyle/>
          <a:p>
            <a:r>
              <a:rPr lang="en-US" dirty="0"/>
              <a:t>Data Analysis Report</a:t>
            </a:r>
            <a:br>
              <a:rPr lang="en-US" dirty="0"/>
            </a:br>
            <a:r>
              <a:rPr lang="en-US" dirty="0">
                <a:solidFill>
                  <a:schemeClr val="accent1"/>
                </a:solidFill>
              </a:rPr>
              <a:t>for Fond Rouge</a:t>
            </a:r>
            <a:endParaRPr lang="de-DE" dirty="0">
              <a:solidFill>
                <a:schemeClr val="accent1"/>
              </a:solidFill>
            </a:endParaRPr>
          </a:p>
        </p:txBody>
      </p:sp>
    </p:spTree>
    <p:extLst>
      <p:ext uri="{BB962C8B-B14F-4D97-AF65-F5344CB8AC3E}">
        <p14:creationId xmlns:p14="http://schemas.microsoft.com/office/powerpoint/2010/main" val="3316874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bwMode="gray">
          <a:xfrm>
            <a:off x="504001" y="504000"/>
            <a:ext cx="11186476" cy="646331"/>
          </a:xfrm>
        </p:spPr>
        <p:txBody>
          <a:bodyPr/>
          <a:lstStyle/>
          <a:p>
            <a:r>
              <a:rPr lang="en-US" dirty="0"/>
              <a:t>Insert page title (sentence case)</a:t>
            </a:r>
            <a:br>
              <a:rPr lang="en-US" dirty="0"/>
            </a:br>
            <a:r>
              <a:rPr lang="en-US" sz="1800" b="0" dirty="0" err="1"/>
              <a:t>Subheadline</a:t>
            </a:r>
            <a:endParaRPr lang="en-US" b="0" dirty="0"/>
          </a:p>
        </p:txBody>
      </p:sp>
    </p:spTree>
    <p:extLst>
      <p:ext uri="{BB962C8B-B14F-4D97-AF65-F5344CB8AC3E}">
        <p14:creationId xmlns:p14="http://schemas.microsoft.com/office/powerpoint/2010/main" val="1196408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“Quote goes here and here </a:t>
            </a:r>
            <a:r>
              <a:rPr lang="en-US" dirty="0">
                <a:solidFill>
                  <a:schemeClr val="accent1"/>
                </a:solidFill>
              </a:rPr>
              <a:t>and here</a:t>
            </a:r>
            <a:r>
              <a:rPr lang="en-US" dirty="0"/>
              <a:t>.”</a:t>
            </a:r>
          </a:p>
          <a:p>
            <a:pPr lvl="1"/>
            <a:r>
              <a:rPr lang="en-US" dirty="0"/>
              <a:t>Source</a:t>
            </a:r>
          </a:p>
        </p:txBody>
      </p:sp>
    </p:spTree>
    <p:extLst>
      <p:ext uri="{BB962C8B-B14F-4D97-AF65-F5344CB8AC3E}">
        <p14:creationId xmlns:p14="http://schemas.microsoft.com/office/powerpoint/2010/main" val="3295641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“Quote goes here and here </a:t>
            </a:r>
            <a:r>
              <a:rPr lang="en-US" dirty="0">
                <a:solidFill>
                  <a:schemeClr val="accent1"/>
                </a:solidFill>
              </a:rPr>
              <a:t>and here</a:t>
            </a:r>
            <a:r>
              <a:rPr lang="en-US" dirty="0"/>
              <a:t>.”</a:t>
            </a:r>
          </a:p>
          <a:p>
            <a:pPr lvl="1"/>
            <a:r>
              <a:rPr lang="en-US" dirty="0"/>
              <a:t>Source</a:t>
            </a:r>
          </a:p>
        </p:txBody>
      </p:sp>
    </p:spTree>
    <p:extLst>
      <p:ext uri="{BB962C8B-B14F-4D97-AF65-F5344CB8AC3E}">
        <p14:creationId xmlns:p14="http://schemas.microsoft.com/office/powerpoint/2010/main" val="2010228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descr="Placeholder for an image" title="Image placeholder content slide"/>
          <p:cNvSpPr>
            <a:spLocks noGrp="1"/>
          </p:cNvSpPr>
          <p:nvPr>
            <p:ph type="pic" sz="quarter" idx="10"/>
          </p:nvPr>
        </p:nvSpPr>
        <p:spPr bwMode="gray"/>
      </p:sp>
      <p:sp>
        <p:nvSpPr>
          <p:cNvPr id="4" name="Text Placeholder"/>
          <p:cNvSpPr>
            <a:spLocks noGrp="1"/>
          </p:cNvSpPr>
          <p:nvPr>
            <p:ph type="body" sz="quarter" idx="11"/>
          </p:nvPr>
        </p:nvSpPr>
        <p:spPr bwMode="gray"/>
        <p:txBody>
          <a:bodyPr/>
          <a:lstStyle/>
          <a:p>
            <a:pPr lvl="0"/>
            <a:r>
              <a:rPr lang="en-US" dirty="0"/>
              <a:t>First level</a:t>
            </a:r>
          </a:p>
          <a:p>
            <a:pPr lvl="1"/>
            <a:r>
              <a:rPr lang="en-US" dirty="0"/>
              <a:t>Second level</a:t>
            </a:r>
          </a:p>
          <a:p>
            <a:pPr lvl="2"/>
            <a:r>
              <a:rPr lang="en-US" dirty="0"/>
              <a:t>Third level</a:t>
            </a:r>
          </a:p>
        </p:txBod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2468716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descr="Placeholder for an image" title="Image placeholder content slide"/>
          <p:cNvSpPr>
            <a:spLocks noGrp="1"/>
          </p:cNvSpPr>
          <p:nvPr>
            <p:ph type="pic" sz="quarter" idx="10"/>
          </p:nvPr>
        </p:nvSpPr>
        <p:spPr bwMode="gray"/>
      </p:sp>
      <p:sp>
        <p:nvSpPr>
          <p:cNvPr id="4" name="Text Placeholder"/>
          <p:cNvSpPr>
            <a:spLocks noGrp="1"/>
          </p:cNvSpPr>
          <p:nvPr>
            <p:ph type="body" sz="quarter" idx="11"/>
          </p:nvPr>
        </p:nvSpPr>
        <p:spPr bwMode="gray"/>
        <p:txBody>
          <a:bodyPr/>
          <a:lstStyle/>
          <a:p>
            <a:pPr lvl="0"/>
            <a:r>
              <a:rPr lang="en-US"/>
              <a:t>First level</a:t>
            </a:r>
          </a:p>
          <a:p>
            <a:pPr lvl="1"/>
            <a:r>
              <a:rPr lang="en-US"/>
              <a:t>Second level</a:t>
            </a:r>
          </a:p>
          <a:p>
            <a:pPr lvl="2"/>
            <a:r>
              <a:rPr lang="en-US"/>
              <a:t>Third level</a:t>
            </a:r>
            <a:endParaRPr lang="en-US" dirty="0"/>
          </a:p>
        </p:txBod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4154867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Picture Placeholder 7" descr="Image Placeholder" title="Image Placeholder"/>
          <p:cNvSpPr>
            <a:spLocks noGrp="1"/>
          </p:cNvSpPr>
          <p:nvPr>
            <p:ph type="pic" sz="quarter" idx="10"/>
          </p:nvPr>
        </p:nvSpPr>
        <p:spPr bwMode="gray"/>
      </p:sp>
    </p:spTree>
    <p:extLst>
      <p:ext uri="{BB962C8B-B14F-4D97-AF65-F5344CB8AC3E}">
        <p14:creationId xmlns:p14="http://schemas.microsoft.com/office/powerpoint/2010/main" val="1840057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column 2"/>
          <p:cNvSpPr>
            <a:spLocks noGrp="1"/>
          </p:cNvSpPr>
          <p:nvPr>
            <p:ph type="body" sz="quarter" idx="11"/>
          </p:nvPr>
        </p:nvSpPr>
        <p:spPr bwMode="gray"/>
        <p:txBody>
          <a:bodyPr/>
          <a:lstStyle/>
          <a:p>
            <a:pPr lvl="0"/>
            <a:r>
              <a:rPr lang="en-US"/>
              <a:t>First level</a:t>
            </a:r>
          </a:p>
          <a:p>
            <a:pPr lvl="1"/>
            <a:r>
              <a:rPr lang="en-US"/>
              <a:t>Second level</a:t>
            </a:r>
          </a:p>
          <a:p>
            <a:pPr lvl="2"/>
            <a:r>
              <a:rPr lang="en-US"/>
              <a:t>Third level</a:t>
            </a:r>
            <a:endParaRPr lang="en-US" dirty="0"/>
          </a:p>
        </p:txBody>
      </p:sp>
      <p:sp>
        <p:nvSpPr>
          <p:cNvPr id="8" name="Text Placeholder column 1"/>
          <p:cNvSpPr>
            <a:spLocks noGrp="1"/>
          </p:cNvSpPr>
          <p:nvPr>
            <p:ph type="body" sz="quarter" idx="10"/>
          </p:nvPr>
        </p:nvSpPr>
        <p:spPr bwMode="gray"/>
        <p:txBody>
          <a:bodyPr/>
          <a:lstStyle/>
          <a:p>
            <a:pPr lvl="0"/>
            <a:r>
              <a:rPr lang="en-US"/>
              <a:t>First level</a:t>
            </a:r>
          </a:p>
          <a:p>
            <a:pPr lvl="1"/>
            <a:r>
              <a:rPr lang="en-US"/>
              <a:t>Second level</a:t>
            </a:r>
          </a:p>
          <a:p>
            <a:pPr lvl="2"/>
            <a:r>
              <a:rPr lang="en-US"/>
              <a:t>Third level</a:t>
            </a:r>
            <a:endParaRPr lang="en-US" dirty="0"/>
          </a:p>
        </p:txBody>
      </p:sp>
      <p:sp>
        <p:nvSpPr>
          <p:cNvPr id="7"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854015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column 3"/>
          <p:cNvSpPr>
            <a:spLocks noGrp="1"/>
          </p:cNvSpPr>
          <p:nvPr>
            <p:ph type="body" sz="quarter" idx="13"/>
          </p:nvPr>
        </p:nvSpPr>
        <p:spPr bwMode="gray"/>
        <p:txBody>
          <a:bodyPr/>
          <a:lstStyle/>
          <a:p>
            <a:pPr lvl="0"/>
            <a:r>
              <a:rPr lang="en-US"/>
              <a:t>First level</a:t>
            </a:r>
          </a:p>
          <a:p>
            <a:pPr lvl="1"/>
            <a:r>
              <a:rPr lang="en-US"/>
              <a:t>Second level</a:t>
            </a:r>
          </a:p>
          <a:p>
            <a:pPr lvl="2"/>
            <a:r>
              <a:rPr lang="en-US"/>
              <a:t>Third level</a:t>
            </a:r>
            <a:endParaRPr lang="en-US" dirty="0"/>
          </a:p>
        </p:txBody>
      </p:sp>
      <p:sp>
        <p:nvSpPr>
          <p:cNvPr id="4" name="Text Placeholder column 2"/>
          <p:cNvSpPr>
            <a:spLocks noGrp="1"/>
          </p:cNvSpPr>
          <p:nvPr>
            <p:ph type="body" sz="quarter" idx="12"/>
          </p:nvPr>
        </p:nvSpPr>
        <p:spPr bwMode="gray"/>
        <p:txBody>
          <a:bodyPr/>
          <a:lstStyle/>
          <a:p>
            <a:pPr lvl="0"/>
            <a:r>
              <a:rPr lang="en-US"/>
              <a:t>First level</a:t>
            </a:r>
          </a:p>
          <a:p>
            <a:pPr lvl="1"/>
            <a:r>
              <a:rPr lang="en-US"/>
              <a:t>Second level</a:t>
            </a:r>
          </a:p>
          <a:p>
            <a:pPr lvl="2"/>
            <a:r>
              <a:rPr lang="en-US"/>
              <a:t>Third level</a:t>
            </a:r>
            <a:endParaRPr lang="en-US" dirty="0"/>
          </a:p>
        </p:txBody>
      </p:sp>
      <p:sp>
        <p:nvSpPr>
          <p:cNvPr id="3" name="Text Placeholder column 1"/>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94846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column 2"/>
          <p:cNvSpPr>
            <a:spLocks noGrp="1"/>
          </p:cNvSpPr>
          <p:nvPr>
            <p:ph type="body" sz="quarter" idx="13"/>
          </p:nvPr>
        </p:nvSpPr>
        <p:spPr bwMode="gray"/>
        <p:txBody>
          <a:bodyPr/>
          <a:lstStyle/>
          <a:p>
            <a:pPr lvl="0"/>
            <a:r>
              <a:rPr lang="en-US" dirty="0"/>
              <a:t>First level</a:t>
            </a:r>
          </a:p>
          <a:p>
            <a:pPr lvl="1"/>
            <a:r>
              <a:rPr lang="en-US" dirty="0"/>
              <a:t>Second level</a:t>
            </a:r>
          </a:p>
        </p:txBody>
      </p:sp>
      <p:sp>
        <p:nvSpPr>
          <p:cNvPr id="16" name="Picture Placeholder 2" descr="Image placeholder right" title="Image placeholder"/>
          <p:cNvSpPr>
            <a:spLocks noGrp="1"/>
          </p:cNvSpPr>
          <p:nvPr>
            <p:ph type="pic" sz="quarter" idx="14"/>
          </p:nvPr>
        </p:nvSpPr>
        <p:spPr bwMode="gray"/>
      </p:sp>
      <p:sp>
        <p:nvSpPr>
          <p:cNvPr id="3" name="Text Placeholder column 1"/>
          <p:cNvSpPr>
            <a:spLocks noGrp="1"/>
          </p:cNvSpPr>
          <p:nvPr>
            <p:ph type="body" sz="quarter" idx="10"/>
          </p:nvPr>
        </p:nvSpPr>
        <p:spPr bwMode="gray"/>
        <p:txBody>
          <a:bodyPr/>
          <a:lstStyle/>
          <a:p>
            <a:pPr lvl="0"/>
            <a:r>
              <a:rPr lang="en-US" dirty="0"/>
              <a:t>First level</a:t>
            </a:r>
          </a:p>
          <a:p>
            <a:pPr lvl="1"/>
            <a:r>
              <a:rPr lang="en-US" dirty="0"/>
              <a:t>Second level</a:t>
            </a:r>
          </a:p>
        </p:txBody>
      </p:sp>
      <p:sp>
        <p:nvSpPr>
          <p:cNvPr id="15" name="Picture Placeholder 1" descr="Image placeholder left" title="Image placeholde"/>
          <p:cNvSpPr>
            <a:spLocks noGrp="1"/>
          </p:cNvSpPr>
          <p:nvPr>
            <p:ph type="pic" sz="quarter" idx="12"/>
          </p:nvPr>
        </p:nvSpPr>
        <p:spPr bwMode="gray"/>
      </p:sp>
      <p:sp>
        <p:nvSpPr>
          <p:cNvPr id="8"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1504049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r>
              <a:rPr lang="en-US" dirty="0"/>
              <a:t>First level</a:t>
            </a:r>
          </a:p>
          <a:p>
            <a:pPr lvl="1"/>
            <a:r>
              <a:rPr lang="en-US" dirty="0"/>
              <a:t>Second level</a:t>
            </a:r>
          </a:p>
        </p:txBody>
      </p:sp>
      <p:sp>
        <p:nvSpPr>
          <p:cNvPr id="13" name="Picture Placeholder 3" descr="Image placeholder 3/3" title="Image placeholder 3/3"/>
          <p:cNvSpPr>
            <a:spLocks noGrp="1"/>
          </p:cNvSpPr>
          <p:nvPr>
            <p:ph type="pic" sz="quarter" idx="14"/>
          </p:nvPr>
        </p:nvSpPr>
        <p:spPr bwMode="gray"/>
      </p:sp>
      <p:sp>
        <p:nvSpPr>
          <p:cNvPr id="14" name="Text Placeholder column 2"/>
          <p:cNvSpPr>
            <a:spLocks noGrp="1"/>
          </p:cNvSpPr>
          <p:nvPr>
            <p:ph type="body" sz="quarter" idx="15"/>
          </p:nvPr>
        </p:nvSpPr>
        <p:spPr bwMode="gray"/>
        <p:txBody>
          <a:bodyPr/>
          <a:lstStyle/>
          <a:p>
            <a:pPr lvl="0"/>
            <a:r>
              <a:rPr lang="en-US" dirty="0"/>
              <a:t>First level</a:t>
            </a:r>
          </a:p>
          <a:p>
            <a:pPr lvl="1"/>
            <a:r>
              <a:rPr lang="en-US" dirty="0"/>
              <a:t>Second level</a:t>
            </a:r>
          </a:p>
        </p:txBody>
      </p:sp>
      <p:sp>
        <p:nvSpPr>
          <p:cNvPr id="15" name="Picture Placeholder 2" descr="Image placeholder 2/3" title="Image placeholder 2/3"/>
          <p:cNvSpPr>
            <a:spLocks noGrp="1"/>
          </p:cNvSpPr>
          <p:nvPr>
            <p:ph type="pic" sz="quarter" idx="16"/>
          </p:nvPr>
        </p:nvSpPr>
        <p:spPr bwMode="gray"/>
      </p:sp>
      <p:sp>
        <p:nvSpPr>
          <p:cNvPr id="10" name="Text Placeholder column 1"/>
          <p:cNvSpPr>
            <a:spLocks noGrp="1"/>
          </p:cNvSpPr>
          <p:nvPr>
            <p:ph type="body" sz="quarter" idx="10"/>
          </p:nvPr>
        </p:nvSpPr>
        <p:spPr bwMode="gray"/>
        <p:txBody>
          <a:bodyPr/>
          <a:lstStyle/>
          <a:p>
            <a:pPr lvl="0"/>
            <a:r>
              <a:rPr lang="en-US" dirty="0"/>
              <a:t>First level</a:t>
            </a:r>
          </a:p>
          <a:p>
            <a:pPr lvl="1"/>
            <a:r>
              <a:rPr lang="en-US" dirty="0"/>
              <a:t>Second level</a:t>
            </a:r>
          </a:p>
        </p:txBody>
      </p:sp>
      <p:sp>
        <p:nvSpPr>
          <p:cNvPr id="11" name="Picture Placeholder 1" descr="Image placeholder 1/3" title="Image placeholder 1/3"/>
          <p:cNvSpPr>
            <a:spLocks noGrp="1"/>
          </p:cNvSpPr>
          <p:nvPr>
            <p:ph type="pic" sz="quarter" idx="12"/>
          </p:nvPr>
        </p:nvSpPr>
        <p:spPr bwMode="gra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1175416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Speaker"/>
          <p:cNvSpPr>
            <a:spLocks noGrp="1"/>
          </p:cNvSpPr>
          <p:nvPr>
            <p:ph type="subTitle" idx="1"/>
          </p:nvPr>
        </p:nvSpPr>
        <p:spPr bwMode="gray"/>
        <p:txBody>
          <a:bodyPr/>
          <a:lstStyle/>
          <a:p>
            <a:r>
              <a:rPr lang="en-US" dirty="0"/>
              <a:t>Speaker’s Name, SAP</a:t>
            </a:r>
          </a:p>
          <a:p>
            <a:pPr lvl="0"/>
            <a:r>
              <a:rPr lang="en-US" dirty="0"/>
              <a:t>Month 00, 2021</a:t>
            </a:r>
          </a:p>
        </p:txBody>
      </p:sp>
      <p:sp>
        <p:nvSpPr>
          <p:cNvPr id="4" name="Title"/>
          <p:cNvSpPr>
            <a:spLocks noGrp="1"/>
          </p:cNvSpPr>
          <p:nvPr>
            <p:ph type="title"/>
          </p:nvPr>
        </p:nvSpPr>
        <p:spPr bwMode="gray"/>
        <p:txBody>
          <a:bodyPr/>
          <a:lstStyle/>
          <a:p>
            <a:r>
              <a:rPr lang="en-US" dirty="0"/>
              <a:t>Data Analysis Report</a:t>
            </a:r>
            <a:br>
              <a:rPr lang="en-US" dirty="0"/>
            </a:br>
            <a:r>
              <a:rPr lang="en-US" dirty="0">
                <a:solidFill>
                  <a:schemeClr val="accent1"/>
                </a:solidFill>
              </a:rPr>
              <a:t>for Fond Rouge</a:t>
            </a:r>
            <a:endParaRPr lang="de-DE" dirty="0">
              <a:solidFill>
                <a:schemeClr val="accent1"/>
              </a:solidFill>
            </a:endParaRPr>
          </a:p>
        </p:txBody>
      </p:sp>
      <p:pic>
        <p:nvPicPr>
          <p:cNvPr id="5" name="Pictogram" descr="Example of an pictogram" title="Pictogram for title slide"/>
          <p:cNvPicPr>
            <a:picLocks noGrp="1" noChangeAspect="1"/>
          </p:cNvPicPr>
          <p:nvPr>
            <p:ph type="pic" sz="quarter" idx="16"/>
          </p:nvPr>
        </p:nvPicPr>
        <p:blipFill>
          <a:blip r:embed="rId2"/>
          <a:srcRect t="16" b="16"/>
          <a:stretch>
            <a:fillRect/>
          </a:stretch>
        </p:blipFill>
        <p:spPr bwMode="gray"/>
      </p:pic>
    </p:spTree>
    <p:extLst>
      <p:ext uri="{BB962C8B-B14F-4D97-AF65-F5344CB8AC3E}">
        <p14:creationId xmlns:p14="http://schemas.microsoft.com/office/powerpoint/2010/main" val="1786748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214752" y="1265439"/>
            <a:ext cx="3433518" cy="2476137"/>
          </a:xfrm>
        </p:spPr>
        <p:txBody>
          <a:bodyPr>
            <a:noAutofit/>
          </a:bodyPr>
          <a:lstStyle/>
          <a:p>
            <a:r>
              <a:rPr lang="en-US" sz="1400" dirty="0"/>
              <a:t>Revenue and Returns Analysis by City</a:t>
            </a:r>
          </a:p>
          <a:p>
            <a:pPr marL="342900" indent="-342900">
              <a:buFont typeface="Wingdings" panose="05000000000000000000" pitchFamily="2" charset="2"/>
              <a:buChar char="§"/>
            </a:pPr>
            <a:r>
              <a:rPr lang="en-US" sz="1400" dirty="0"/>
              <a:t>Identifying the City with the Highest % Revenue Loss due to Returns (San Diego).</a:t>
            </a:r>
          </a:p>
          <a:p>
            <a:pPr marL="342900" indent="-342900">
              <a:buFont typeface="Wingdings" panose="05000000000000000000" pitchFamily="2" charset="2"/>
              <a:buChar char="§"/>
            </a:pPr>
            <a:r>
              <a:rPr lang="en-US" sz="1400" dirty="0"/>
              <a:t>Presenting the Stacked Bar Chart of Revenue &amp; Refund per US City (Screenshot).</a:t>
            </a:r>
          </a:p>
          <a:p>
            <a:endParaRPr lang="en-US" sz="1400" dirty="0"/>
          </a:p>
        </p:txBody>
      </p:sp>
      <p:sp>
        <p:nvSpPr>
          <p:cNvPr id="2" name="Agenda"/>
          <p:cNvSpPr>
            <a:spLocks noGrp="1"/>
          </p:cNvSpPr>
          <p:nvPr>
            <p:ph type="title"/>
          </p:nvPr>
        </p:nvSpPr>
        <p:spPr bwMode="gray"/>
        <p:txBody>
          <a:bodyPr/>
          <a:lstStyle/>
          <a:p>
            <a:r>
              <a:rPr lang="en-US" dirty="0"/>
              <a:t>Agenda</a:t>
            </a:r>
          </a:p>
        </p:txBody>
      </p:sp>
      <p:sp>
        <p:nvSpPr>
          <p:cNvPr id="4" name="Agenda items">
            <a:extLst>
              <a:ext uri="{FF2B5EF4-FFF2-40B4-BE49-F238E27FC236}">
                <a16:creationId xmlns:a16="http://schemas.microsoft.com/office/drawing/2014/main" id="{9EA7F137-0CF7-4A11-AAFB-FBE1235F85D7}"/>
              </a:ext>
            </a:extLst>
          </p:cNvPr>
          <p:cNvSpPr txBox="1">
            <a:spLocks/>
          </p:cNvSpPr>
          <p:nvPr/>
        </p:nvSpPr>
        <p:spPr bwMode="gray">
          <a:xfrm>
            <a:off x="4147214" y="1082498"/>
            <a:ext cx="3900049" cy="2476137"/>
          </a:xfrm>
          <a:prstGeom prst="rect">
            <a:avLst/>
          </a:prstGeom>
        </p:spPr>
        <p:txBody>
          <a:bodyPr vert="horz" lIns="0" tIns="0" rIns="0" bIns="0" rtlCol="0">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kern="1200">
                <a:solidFill>
                  <a:schemeClr val="tx1"/>
                </a:solidFill>
                <a:latin typeface="+mn-lt"/>
                <a:ea typeface="+mn-ea"/>
                <a:cs typeface="+mn-cs"/>
              </a:defRPr>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kern="1200">
                <a:solidFill>
                  <a:schemeClr val="tx1"/>
                </a:solidFill>
                <a:latin typeface="+mn-lt"/>
                <a:ea typeface="+mn-ea"/>
                <a:cs typeface="+mn-cs"/>
              </a:defRPr>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lang="en-US" sz="1800" kern="1200" baseline="0" noProof="0">
                <a:solidFill>
                  <a:schemeClr val="tx1"/>
                </a:solidFill>
                <a:latin typeface="+mn-lt"/>
                <a:ea typeface="+mn-ea"/>
                <a:cs typeface="+mn-cs"/>
              </a:defRPr>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accent2"/>
              </a:buClr>
              <a:buSzPct val="100000"/>
              <a:buFont typeface="Arial" pitchFamily="34" charset="0"/>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dirty="0"/>
              <a:t>Sentiment Analysis and Classification in the US</a:t>
            </a:r>
          </a:p>
          <a:p>
            <a:pPr marL="342900" indent="-342900">
              <a:buFont typeface="Wingdings" panose="05000000000000000000" pitchFamily="2" charset="2"/>
              <a:buChar char="§"/>
            </a:pPr>
            <a:r>
              <a:rPr lang="en-US" sz="1400" dirty="0"/>
              <a:t>Understanding the Concept of NEG Class-</a:t>
            </a:r>
            <a:r>
              <a:rPr lang="en-US" sz="1400" dirty="0" err="1"/>
              <a:t>ifiers</a:t>
            </a:r>
            <a:r>
              <a:rPr lang="en-US" sz="1400" dirty="0"/>
              <a:t>.</a:t>
            </a:r>
          </a:p>
          <a:p>
            <a:pPr marL="342900" indent="-342900">
              <a:buFont typeface="Wingdings" panose="05000000000000000000" pitchFamily="2" charset="2"/>
              <a:buChar char="§"/>
            </a:pPr>
            <a:r>
              <a:rPr lang="en-US" sz="1400" dirty="0"/>
              <a:t>Calculating the % NEG Class-</a:t>
            </a:r>
            <a:r>
              <a:rPr lang="en-US" sz="1400" dirty="0" err="1"/>
              <a:t>ifiers</a:t>
            </a:r>
            <a:r>
              <a:rPr lang="en-US" sz="1400" dirty="0"/>
              <a:t> in the US (30.99%).</a:t>
            </a:r>
          </a:p>
          <a:p>
            <a:pPr marL="342900" indent="-342900">
              <a:buFont typeface="Wingdings" panose="05000000000000000000" pitchFamily="2" charset="2"/>
              <a:buChar char="§"/>
            </a:pPr>
            <a:r>
              <a:rPr lang="en-US" sz="1400" dirty="0"/>
              <a:t>Displaying the Donut Chart of Sentiment Class in the US (Screenshot).</a:t>
            </a:r>
          </a:p>
        </p:txBody>
      </p:sp>
      <p:sp>
        <p:nvSpPr>
          <p:cNvPr id="5" name="Agenda items">
            <a:extLst>
              <a:ext uri="{FF2B5EF4-FFF2-40B4-BE49-F238E27FC236}">
                <a16:creationId xmlns:a16="http://schemas.microsoft.com/office/drawing/2014/main" id="{FD7AAF51-C31B-7296-483E-9B55123064DD}"/>
              </a:ext>
            </a:extLst>
          </p:cNvPr>
          <p:cNvSpPr txBox="1">
            <a:spLocks/>
          </p:cNvSpPr>
          <p:nvPr/>
        </p:nvSpPr>
        <p:spPr bwMode="gray">
          <a:xfrm>
            <a:off x="8350898" y="1082498"/>
            <a:ext cx="3760302" cy="2868244"/>
          </a:xfrm>
          <a:prstGeom prst="rect">
            <a:avLst/>
          </a:prstGeom>
        </p:spPr>
        <p:txBody>
          <a:bodyPr vert="horz" lIns="0" tIns="0" rIns="0" bIns="0" rtlCol="0">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kern="1200">
                <a:solidFill>
                  <a:schemeClr val="tx1"/>
                </a:solidFill>
                <a:latin typeface="+mn-lt"/>
                <a:ea typeface="+mn-ea"/>
                <a:cs typeface="+mn-cs"/>
              </a:defRPr>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kern="1200">
                <a:solidFill>
                  <a:schemeClr val="tx1"/>
                </a:solidFill>
                <a:latin typeface="+mn-lt"/>
                <a:ea typeface="+mn-ea"/>
                <a:cs typeface="+mn-cs"/>
              </a:defRPr>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lang="en-US" sz="1800" kern="1200" baseline="0" noProof="0">
                <a:solidFill>
                  <a:schemeClr val="tx1"/>
                </a:solidFill>
                <a:latin typeface="+mn-lt"/>
                <a:ea typeface="+mn-ea"/>
                <a:cs typeface="+mn-cs"/>
              </a:defRPr>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accent2"/>
              </a:buClr>
              <a:buSzPct val="100000"/>
              <a:buFont typeface="Arial" pitchFamily="34" charset="0"/>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dirty="0"/>
              <a:t>Global Sentiment Analysis</a:t>
            </a:r>
          </a:p>
          <a:p>
            <a:pPr marL="342900" indent="-342900">
              <a:buFont typeface="Wingdings" panose="05000000000000000000" pitchFamily="2" charset="2"/>
              <a:buChar char="§"/>
            </a:pPr>
            <a:r>
              <a:rPr lang="en-US" sz="1400" dirty="0"/>
              <a:t>Exploring Global Sentiment Analysis.</a:t>
            </a:r>
          </a:p>
          <a:p>
            <a:pPr marL="342900" indent="-342900">
              <a:buFont typeface="Wingdings" panose="05000000000000000000" pitchFamily="2" charset="2"/>
              <a:buChar char="§"/>
            </a:pPr>
            <a:r>
              <a:rPr lang="en-US" sz="1400" dirty="0"/>
              <a:t>Computing the % NEG Class-</a:t>
            </a:r>
            <a:r>
              <a:rPr lang="en-US" sz="1400" dirty="0" err="1"/>
              <a:t>ifiers</a:t>
            </a:r>
            <a:r>
              <a:rPr lang="en-US" sz="1400" dirty="0"/>
              <a:t> Globally (4.25%).</a:t>
            </a:r>
          </a:p>
          <a:p>
            <a:pPr marL="342900" indent="-342900">
              <a:buFont typeface="Wingdings" panose="05000000000000000000" pitchFamily="2" charset="2"/>
              <a:buChar char="§"/>
            </a:pPr>
            <a:r>
              <a:rPr lang="en-US" sz="1400" dirty="0"/>
              <a:t>Visualizing the Donut Chart of Sentiment Class Globally (Screenshot).</a:t>
            </a:r>
          </a:p>
        </p:txBody>
      </p:sp>
      <p:sp>
        <p:nvSpPr>
          <p:cNvPr id="6" name="TextBox 5">
            <a:extLst>
              <a:ext uri="{FF2B5EF4-FFF2-40B4-BE49-F238E27FC236}">
                <a16:creationId xmlns:a16="http://schemas.microsoft.com/office/drawing/2014/main" id="{D64744B2-E5E2-D39D-6383-692C1DC34A62}"/>
              </a:ext>
            </a:extLst>
          </p:cNvPr>
          <p:cNvSpPr txBox="1"/>
          <p:nvPr/>
        </p:nvSpPr>
        <p:spPr>
          <a:xfrm>
            <a:off x="447975" y="4133683"/>
            <a:ext cx="5649612" cy="2477601"/>
          </a:xfrm>
          <a:prstGeom prst="rect">
            <a:avLst/>
          </a:prstGeom>
          <a:noFill/>
        </p:spPr>
        <p:txBody>
          <a:bodyPr wrap="square" lIns="0" tIns="0" rIns="0" bIns="0" rtlCol="0">
            <a:spAutoFit/>
          </a:bodyPr>
          <a:lstStyle/>
          <a:p>
            <a:r>
              <a:rPr lang="en-US" sz="1400" dirty="0">
                <a:latin typeface="+mn-lt"/>
              </a:rPr>
              <a:t>Counterfeiting and Customer Satisfaction in US Locations</a:t>
            </a:r>
          </a:p>
          <a:p>
            <a:pPr marL="342900" indent="-342900">
              <a:buClr>
                <a:srgbClr val="FFC000"/>
              </a:buClr>
              <a:buFont typeface="Wingdings" panose="05000000000000000000" pitchFamily="2" charset="2"/>
              <a:buChar char="§"/>
            </a:pPr>
            <a:r>
              <a:rPr lang="en-US" sz="1400" dirty="0">
                <a:latin typeface="+mn-lt"/>
              </a:rPr>
              <a:t>Investigating Counterfeiting Possibilities.</a:t>
            </a:r>
          </a:p>
          <a:p>
            <a:pPr marL="342900" indent="-342900">
              <a:buClr>
                <a:srgbClr val="FFC000"/>
              </a:buClr>
              <a:buFont typeface="Wingdings" panose="05000000000000000000" pitchFamily="2" charset="2"/>
              <a:buChar char="§"/>
            </a:pPr>
            <a:r>
              <a:rPr lang="en-US" sz="1400" dirty="0">
                <a:latin typeface="+mn-lt"/>
              </a:rPr>
              <a:t>Identifying Locations with Potential Counterfeiting Issues (Los Angeles, Las Vegas).</a:t>
            </a:r>
          </a:p>
          <a:p>
            <a:pPr marL="342900" indent="-342900">
              <a:buClr>
                <a:srgbClr val="FFC000"/>
              </a:buClr>
              <a:buFont typeface="Wingdings" panose="05000000000000000000" pitchFamily="2" charset="2"/>
              <a:buChar char="§"/>
            </a:pPr>
            <a:r>
              <a:rPr lang="en-US" sz="1400" dirty="0">
                <a:latin typeface="+mn-lt"/>
              </a:rPr>
              <a:t>Showcasing the Column &amp; Line Chart of Refund/Revenue &amp; Avg Sentiment per US City (Screenshot).</a:t>
            </a:r>
          </a:p>
          <a:p>
            <a:pPr marL="342900" indent="-342900">
              <a:buClr>
                <a:srgbClr val="FFC000"/>
              </a:buClr>
              <a:buFont typeface="Wingdings" panose="05000000000000000000" pitchFamily="2" charset="2"/>
              <a:buChar char="§"/>
            </a:pPr>
            <a:r>
              <a:rPr lang="en-US" sz="1400" dirty="0">
                <a:latin typeface="+mn-lt"/>
              </a:rPr>
              <a:t>Analyzing Customer Satisfaction and Returns for Different US Locations.</a:t>
            </a:r>
          </a:p>
          <a:p>
            <a:pPr marL="342900" indent="-342900">
              <a:buClr>
                <a:srgbClr val="FFC000"/>
              </a:buClr>
              <a:buFont typeface="Wingdings" panose="05000000000000000000" pitchFamily="2" charset="2"/>
              <a:buChar char="§"/>
            </a:pPr>
            <a:r>
              <a:rPr lang="en-US" sz="1400" dirty="0">
                <a:latin typeface="+mn-lt"/>
              </a:rPr>
              <a:t>Highlighting the Diversity of Problems Faced by Fond Rouge (San Diego, Atlanta, New York, LA, Vegas).</a:t>
            </a:r>
          </a:p>
          <a:p>
            <a:pPr fontAlgn="base">
              <a:spcBef>
                <a:spcPct val="50000"/>
              </a:spcBef>
              <a:spcAft>
                <a:spcPct val="0"/>
              </a:spcAft>
              <a:buClr>
                <a:srgbClr val="F0AB00"/>
              </a:buClr>
              <a:buSzPct val="80000"/>
            </a:pPr>
            <a:endParaRPr lang="en-IN" sz="1400" kern="0" dirty="0" err="1">
              <a:latin typeface="+mn-lt"/>
              <a:ea typeface="Arial Unicode MS" pitchFamily="34" charset="-128"/>
              <a:cs typeface="Arial Unicode MS" pitchFamily="34" charset="-12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Shrishti Vaish, SAP</a:t>
            </a:r>
          </a:p>
          <a:p>
            <a:pPr lvl="0"/>
            <a:r>
              <a:rPr lang="en-US" dirty="0"/>
              <a:t>August 14, 2023</a:t>
            </a:r>
          </a:p>
        </p:txBody>
      </p:sp>
      <p:sp>
        <p:nvSpPr>
          <p:cNvPr id="8" name="Presentation Title"/>
          <p:cNvSpPr>
            <a:spLocks noGrp="1"/>
          </p:cNvSpPr>
          <p:nvPr>
            <p:ph type="title"/>
          </p:nvPr>
        </p:nvSpPr>
        <p:spPr bwMode="gray">
          <a:xfrm>
            <a:off x="288000" y="4024430"/>
            <a:ext cx="10899174" cy="997196"/>
          </a:xfrm>
        </p:spPr>
        <p:txBody>
          <a:bodyPr/>
          <a:lstStyle/>
          <a:p>
            <a:r>
              <a:rPr lang="en-US" dirty="0"/>
              <a:t>Data Analysis Report</a:t>
            </a:r>
            <a:br>
              <a:rPr lang="en-US" dirty="0"/>
            </a:br>
            <a:r>
              <a:rPr lang="en-US" dirty="0">
                <a:solidFill>
                  <a:schemeClr val="accent1"/>
                </a:solidFill>
              </a:rPr>
              <a:t>for Fond Rouge</a:t>
            </a:r>
            <a:endParaRPr lang="de-DE" dirty="0">
              <a:solidFill>
                <a:schemeClr val="accent1"/>
              </a:solidFill>
            </a:endParaRPr>
          </a:p>
        </p:txBody>
      </p:sp>
      <p:pic>
        <p:nvPicPr>
          <p:cNvPr id="17" name="Illustration" descr="Example of an illustration" title="Illustration for title slide">
            <a:extLst>
              <a:ext uri="{FF2B5EF4-FFF2-40B4-BE49-F238E27FC236}">
                <a16:creationId xmlns:a16="http://schemas.microsoft.com/office/drawing/2014/main" id="{FD14F36E-07D2-4603-8052-37711C0D346D}"/>
              </a:ext>
            </a:extLst>
          </p:cNvPr>
          <p:cNvPicPr>
            <a:picLocks noGrp="1" noChangeAspect="1"/>
          </p:cNvPicPr>
          <p:nvPr>
            <p:ph type="pic" sz="quarter" idx="12"/>
          </p:nvPr>
        </p:nvPicPr>
        <p:blipFill>
          <a:blip r:embed="rId5"/>
          <a:srcRect t="3112" b="3112"/>
          <a:stretch>
            <a:fillRect/>
          </a:stretch>
        </p:blipFill>
        <p:spPr bwMode="gray"/>
      </p:pic>
      <p:pic>
        <p:nvPicPr>
          <p:cNvPr id="2" name="Audio 1">
            <a:hlinkClick r:id="" action="ppaction://media"/>
            <a:extLst>
              <a:ext uri="{FF2B5EF4-FFF2-40B4-BE49-F238E27FC236}">
                <a16:creationId xmlns:a16="http://schemas.microsoft.com/office/drawing/2014/main" id="{FC08DF78-F218-7B80-0AF5-7948E91513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3395721088"/>
      </p:ext>
    </p:extLst>
  </p:cSld>
  <p:clrMapOvr>
    <a:masterClrMapping/>
  </p:clrMapOvr>
  <mc:AlternateContent xmlns:mc="http://schemas.openxmlformats.org/markup-compatibility/2006">
    <mc:Choice xmlns:p14="http://schemas.microsoft.com/office/powerpoint/2010/main" Requires="p14">
      <p:transition spd="med" p14:dur="700" advTm="18060">
        <p:fade/>
      </p:transition>
    </mc:Choice>
    <mc:Fallback>
      <p:transition spd="med" advTm="18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
          <p:cNvSpPr>
            <a:spLocks noGrp="1"/>
          </p:cNvSpPr>
          <p:nvPr>
            <p:ph type="title"/>
          </p:nvPr>
        </p:nvSpPr>
        <p:spPr bwMode="gray">
          <a:xfrm>
            <a:off x="289397" y="448017"/>
            <a:ext cx="11186476" cy="369332"/>
          </a:xfrm>
        </p:spPr>
        <p:txBody>
          <a:bodyPr/>
          <a:lstStyle/>
          <a:p>
            <a:r>
              <a:rPr lang="en-US" dirty="0"/>
              <a:t>Agenda</a:t>
            </a:r>
          </a:p>
        </p:txBody>
      </p:sp>
      <p:sp>
        <p:nvSpPr>
          <p:cNvPr id="10" name="Freeform: Shape 9">
            <a:extLst>
              <a:ext uri="{FF2B5EF4-FFF2-40B4-BE49-F238E27FC236}">
                <a16:creationId xmlns:a16="http://schemas.microsoft.com/office/drawing/2014/main" id="{65183E84-2E15-88F9-19AF-B6FB720FC697}"/>
              </a:ext>
            </a:extLst>
          </p:cNvPr>
          <p:cNvSpPr/>
          <p:nvPr/>
        </p:nvSpPr>
        <p:spPr>
          <a:xfrm>
            <a:off x="1940215" y="913149"/>
            <a:ext cx="3870539" cy="2322323"/>
          </a:xfrm>
          <a:custGeom>
            <a:avLst/>
            <a:gdLst>
              <a:gd name="connsiteX0" fmla="*/ 0 w 3870539"/>
              <a:gd name="connsiteY0" fmla="*/ 0 h 2322323"/>
              <a:gd name="connsiteX1" fmla="*/ 3870539 w 3870539"/>
              <a:gd name="connsiteY1" fmla="*/ 0 h 2322323"/>
              <a:gd name="connsiteX2" fmla="*/ 3870539 w 3870539"/>
              <a:gd name="connsiteY2" fmla="*/ 2322323 h 2322323"/>
              <a:gd name="connsiteX3" fmla="*/ 0 w 3870539"/>
              <a:gd name="connsiteY3" fmla="*/ 2322323 h 2322323"/>
              <a:gd name="connsiteX4" fmla="*/ 0 w 3870539"/>
              <a:gd name="connsiteY4" fmla="*/ 0 h 232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39" h="2322323">
                <a:moveTo>
                  <a:pt x="0" y="0"/>
                </a:moveTo>
                <a:lnTo>
                  <a:pt x="3870539" y="0"/>
                </a:lnTo>
                <a:lnTo>
                  <a:pt x="3870539" y="2322323"/>
                </a:lnTo>
                <a:lnTo>
                  <a:pt x="0" y="23223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Revenue and Returns Analysis by City</a:t>
            </a:r>
            <a:endParaRPr lang="en-IN" sz="3800" kern="1200" dirty="0"/>
          </a:p>
        </p:txBody>
      </p:sp>
      <p:sp>
        <p:nvSpPr>
          <p:cNvPr id="11" name="Freeform: Shape 10">
            <a:extLst>
              <a:ext uri="{FF2B5EF4-FFF2-40B4-BE49-F238E27FC236}">
                <a16:creationId xmlns:a16="http://schemas.microsoft.com/office/drawing/2014/main" id="{E8C0B365-B4C0-7680-99A8-C95DA81784D7}"/>
              </a:ext>
            </a:extLst>
          </p:cNvPr>
          <p:cNvSpPr/>
          <p:nvPr/>
        </p:nvSpPr>
        <p:spPr>
          <a:xfrm>
            <a:off x="6197808" y="913149"/>
            <a:ext cx="3870539" cy="2322323"/>
          </a:xfrm>
          <a:custGeom>
            <a:avLst/>
            <a:gdLst>
              <a:gd name="connsiteX0" fmla="*/ 0 w 3870539"/>
              <a:gd name="connsiteY0" fmla="*/ 0 h 2322323"/>
              <a:gd name="connsiteX1" fmla="*/ 3870539 w 3870539"/>
              <a:gd name="connsiteY1" fmla="*/ 0 h 2322323"/>
              <a:gd name="connsiteX2" fmla="*/ 3870539 w 3870539"/>
              <a:gd name="connsiteY2" fmla="*/ 2322323 h 2322323"/>
              <a:gd name="connsiteX3" fmla="*/ 0 w 3870539"/>
              <a:gd name="connsiteY3" fmla="*/ 2322323 h 2322323"/>
              <a:gd name="connsiteX4" fmla="*/ 0 w 3870539"/>
              <a:gd name="connsiteY4" fmla="*/ 0 h 232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39" h="2322323">
                <a:moveTo>
                  <a:pt x="0" y="0"/>
                </a:moveTo>
                <a:lnTo>
                  <a:pt x="3870539" y="0"/>
                </a:lnTo>
                <a:lnTo>
                  <a:pt x="3870539" y="2322323"/>
                </a:lnTo>
                <a:lnTo>
                  <a:pt x="0" y="23223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Sentiment Analysis and Classification in the US</a:t>
            </a:r>
            <a:endParaRPr lang="en-IN" sz="3800" kern="1200" dirty="0"/>
          </a:p>
        </p:txBody>
      </p:sp>
      <p:sp>
        <p:nvSpPr>
          <p:cNvPr id="12" name="Freeform: Shape 11">
            <a:extLst>
              <a:ext uri="{FF2B5EF4-FFF2-40B4-BE49-F238E27FC236}">
                <a16:creationId xmlns:a16="http://schemas.microsoft.com/office/drawing/2014/main" id="{9ED1FC7F-D724-B0E3-F055-9F499A103AB8}"/>
              </a:ext>
            </a:extLst>
          </p:cNvPr>
          <p:cNvSpPr/>
          <p:nvPr/>
        </p:nvSpPr>
        <p:spPr>
          <a:xfrm>
            <a:off x="1940215" y="3622526"/>
            <a:ext cx="3870539" cy="2322323"/>
          </a:xfrm>
          <a:custGeom>
            <a:avLst/>
            <a:gdLst>
              <a:gd name="connsiteX0" fmla="*/ 0 w 3870539"/>
              <a:gd name="connsiteY0" fmla="*/ 0 h 2322323"/>
              <a:gd name="connsiteX1" fmla="*/ 3870539 w 3870539"/>
              <a:gd name="connsiteY1" fmla="*/ 0 h 2322323"/>
              <a:gd name="connsiteX2" fmla="*/ 3870539 w 3870539"/>
              <a:gd name="connsiteY2" fmla="*/ 2322323 h 2322323"/>
              <a:gd name="connsiteX3" fmla="*/ 0 w 3870539"/>
              <a:gd name="connsiteY3" fmla="*/ 2322323 h 2322323"/>
              <a:gd name="connsiteX4" fmla="*/ 0 w 3870539"/>
              <a:gd name="connsiteY4" fmla="*/ 0 h 232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39" h="2322323">
                <a:moveTo>
                  <a:pt x="0" y="0"/>
                </a:moveTo>
                <a:lnTo>
                  <a:pt x="3870539" y="0"/>
                </a:lnTo>
                <a:lnTo>
                  <a:pt x="3870539" y="2322323"/>
                </a:lnTo>
                <a:lnTo>
                  <a:pt x="0" y="23223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Global Sentiment Analysis</a:t>
            </a:r>
            <a:endParaRPr lang="en-IN" sz="3800" kern="1200" dirty="0"/>
          </a:p>
        </p:txBody>
      </p:sp>
      <p:sp>
        <p:nvSpPr>
          <p:cNvPr id="13" name="Freeform: Shape 12">
            <a:extLst>
              <a:ext uri="{FF2B5EF4-FFF2-40B4-BE49-F238E27FC236}">
                <a16:creationId xmlns:a16="http://schemas.microsoft.com/office/drawing/2014/main" id="{C7500A1A-3C32-D019-906C-9BB4D5BF3F73}"/>
              </a:ext>
            </a:extLst>
          </p:cNvPr>
          <p:cNvSpPr/>
          <p:nvPr/>
        </p:nvSpPr>
        <p:spPr>
          <a:xfrm>
            <a:off x="6197808" y="3622526"/>
            <a:ext cx="3870539" cy="2322323"/>
          </a:xfrm>
          <a:custGeom>
            <a:avLst/>
            <a:gdLst>
              <a:gd name="connsiteX0" fmla="*/ 0 w 3870539"/>
              <a:gd name="connsiteY0" fmla="*/ 0 h 2322323"/>
              <a:gd name="connsiteX1" fmla="*/ 3870539 w 3870539"/>
              <a:gd name="connsiteY1" fmla="*/ 0 h 2322323"/>
              <a:gd name="connsiteX2" fmla="*/ 3870539 w 3870539"/>
              <a:gd name="connsiteY2" fmla="*/ 2322323 h 2322323"/>
              <a:gd name="connsiteX3" fmla="*/ 0 w 3870539"/>
              <a:gd name="connsiteY3" fmla="*/ 2322323 h 2322323"/>
              <a:gd name="connsiteX4" fmla="*/ 0 w 3870539"/>
              <a:gd name="connsiteY4" fmla="*/ 0 h 232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39" h="2322323">
                <a:moveTo>
                  <a:pt x="0" y="0"/>
                </a:moveTo>
                <a:lnTo>
                  <a:pt x="3870539" y="0"/>
                </a:lnTo>
                <a:lnTo>
                  <a:pt x="3870539" y="2322323"/>
                </a:lnTo>
                <a:lnTo>
                  <a:pt x="0" y="23223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Counterfeiting and Customer Satisfaction in US Locations</a:t>
            </a:r>
            <a:endParaRPr lang="en-IN" sz="3800" kern="1200" dirty="0"/>
          </a:p>
        </p:txBody>
      </p:sp>
      <p:pic>
        <p:nvPicPr>
          <p:cNvPr id="14" name="Audio 13">
            <a:hlinkClick r:id="" action="ppaction://media"/>
            <a:extLst>
              <a:ext uri="{FF2B5EF4-FFF2-40B4-BE49-F238E27FC236}">
                <a16:creationId xmlns:a16="http://schemas.microsoft.com/office/drawing/2014/main" id="{C92CFD3E-842E-51C8-D058-C2E1E53F026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3204472717"/>
      </p:ext>
    </p:extLst>
  </p:cSld>
  <p:clrMapOvr>
    <a:masterClrMapping/>
  </p:clrMapOvr>
  <mc:AlternateContent xmlns:mc="http://schemas.openxmlformats.org/markup-compatibility/2006">
    <mc:Choice xmlns:p14="http://schemas.microsoft.com/office/powerpoint/2010/main" Requires="p14">
      <p:transition spd="med" p14:dur="700" advTm="22732">
        <p:fade/>
      </p:transition>
    </mc:Choice>
    <mc:Fallback>
      <p:transition spd="med" advTm="227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4"/>
                </p:tgtEl>
              </p:cMediaNode>
            </p:audio>
          </p:childTnLst>
        </p:cTn>
      </p:par>
    </p:tnLst>
    <p:bldLst>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987" y="1141780"/>
            <a:ext cx="11185200" cy="677108"/>
          </a:xfrm>
        </p:spPr>
        <p:txBody>
          <a:bodyPr/>
          <a:lstStyle/>
          <a:p>
            <a:pPr lvl="0"/>
            <a:r>
              <a:rPr lang="en-US" dirty="0">
                <a:solidFill>
                  <a:schemeClr val="accent1"/>
                </a:solidFill>
              </a:rPr>
              <a:t>Revenue</a:t>
            </a:r>
            <a:r>
              <a:rPr lang="en-US" dirty="0"/>
              <a:t> and </a:t>
            </a:r>
            <a:r>
              <a:rPr lang="en-US" dirty="0">
                <a:solidFill>
                  <a:schemeClr val="accent1"/>
                </a:solidFill>
              </a:rPr>
              <a:t>Returns</a:t>
            </a:r>
            <a:r>
              <a:rPr lang="en-US" dirty="0"/>
              <a:t> Analysis by </a:t>
            </a:r>
            <a:r>
              <a:rPr lang="en-US" dirty="0">
                <a:solidFill>
                  <a:schemeClr val="accent1"/>
                </a:solidFill>
              </a:rPr>
              <a:t>City</a:t>
            </a:r>
            <a:endParaRPr lang="en-IN" dirty="0">
              <a:solidFill>
                <a:schemeClr val="accent1"/>
              </a:solidFill>
            </a:endParaRPr>
          </a:p>
        </p:txBody>
      </p:sp>
      <p:pic>
        <p:nvPicPr>
          <p:cNvPr id="6" name="Illustration" descr="Example of an illustration " title="Illustration for divider page"/>
          <p:cNvPicPr>
            <a:picLocks noGrp="1" noChangeAspect="1"/>
          </p:cNvPicPr>
          <p:nvPr>
            <p:ph type="pic" sz="quarter" idx="12"/>
          </p:nvPr>
        </p:nvPicPr>
        <p:blipFill>
          <a:blip r:embed="rId4"/>
          <a:srcRect t="3112" b="3112"/>
          <a:stretch>
            <a:fillRect/>
          </a:stretch>
        </p:blipFill>
        <p:spPr bwMode="gray">
          <a:xfrm>
            <a:off x="1" y="3455192"/>
            <a:ext cx="12195175" cy="3430800"/>
          </a:xfrm>
        </p:spPr>
      </p:pic>
      <p:pic>
        <p:nvPicPr>
          <p:cNvPr id="2" name="Audio 1">
            <a:hlinkClick r:id="" action="ppaction://media"/>
            <a:extLst>
              <a:ext uri="{FF2B5EF4-FFF2-40B4-BE49-F238E27FC236}">
                <a16:creationId xmlns:a16="http://schemas.microsoft.com/office/drawing/2014/main" id="{BE6BBBEF-632F-1E73-B933-0194387832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1515423877"/>
      </p:ext>
    </p:extLst>
  </p:cSld>
  <p:clrMapOvr>
    <a:masterClrMapping/>
  </p:clrMapOvr>
  <mc:AlternateContent xmlns:mc="http://schemas.openxmlformats.org/markup-compatibility/2006">
    <mc:Choice xmlns:p14="http://schemas.microsoft.com/office/powerpoint/2010/main" Requires="p14">
      <p:transition spd="med" p14:dur="700" advTm="7054">
        <p:fade/>
      </p:transition>
    </mc:Choice>
    <mc:Fallback>
      <p:transition spd="med" advTm="70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764B73-9840-6282-5727-D8EE00B18732}"/>
              </a:ext>
            </a:extLst>
          </p:cNvPr>
          <p:cNvPicPr>
            <a:picLocks noChangeAspect="1"/>
          </p:cNvPicPr>
          <p:nvPr/>
        </p:nvPicPr>
        <p:blipFill>
          <a:blip r:embed="rId6"/>
          <a:stretch>
            <a:fillRect/>
          </a:stretch>
        </p:blipFill>
        <p:spPr>
          <a:xfrm>
            <a:off x="97137" y="-11276"/>
            <a:ext cx="5650863" cy="4022443"/>
          </a:xfrm>
          <a:prstGeom prst="rect">
            <a:avLst/>
          </a:prstGeom>
        </p:spPr>
      </p:pic>
      <p:sp>
        <p:nvSpPr>
          <p:cNvPr id="11" name="TextBox 10">
            <a:extLst>
              <a:ext uri="{FF2B5EF4-FFF2-40B4-BE49-F238E27FC236}">
                <a16:creationId xmlns:a16="http://schemas.microsoft.com/office/drawing/2014/main" id="{89A04660-95EB-80C4-2553-DE3EABB60748}"/>
              </a:ext>
            </a:extLst>
          </p:cNvPr>
          <p:cNvSpPr txBox="1"/>
          <p:nvPr/>
        </p:nvSpPr>
        <p:spPr>
          <a:xfrm>
            <a:off x="5748000" y="80112"/>
            <a:ext cx="6114816" cy="830997"/>
          </a:xfrm>
          <a:prstGeom prst="rect">
            <a:avLst/>
          </a:prstGeom>
          <a:noFill/>
        </p:spPr>
        <p:txBody>
          <a:bodyPr wrap="square">
            <a:spAutoFit/>
          </a:bodyPr>
          <a:lstStyle/>
          <a:p>
            <a:r>
              <a:rPr lang="en-US" sz="2400" dirty="0">
                <a:solidFill>
                  <a:srgbClr val="FF0000"/>
                </a:solidFill>
                <a:effectLst/>
                <a:latin typeface="Calibri" panose="020F0502020204030204" pitchFamily="34" charset="0"/>
                <a:ea typeface="Calibri" panose="020F0502020204030204" pitchFamily="34" charset="0"/>
              </a:rPr>
              <a:t>San Diego </a:t>
            </a:r>
            <a:r>
              <a:rPr lang="en-US" sz="2400" dirty="0">
                <a:effectLst/>
                <a:latin typeface="Calibri" panose="020F0502020204030204" pitchFamily="34" charset="0"/>
                <a:ea typeface="Calibri" panose="020F0502020204030204" pitchFamily="34" charset="0"/>
              </a:rPr>
              <a:t>loses the highest % revenue due to returns.</a:t>
            </a:r>
            <a:endParaRPr lang="en-IN" dirty="0"/>
          </a:p>
        </p:txBody>
      </p:sp>
      <p:sp>
        <p:nvSpPr>
          <p:cNvPr id="12" name="TextBox 11">
            <a:extLst>
              <a:ext uri="{FF2B5EF4-FFF2-40B4-BE49-F238E27FC236}">
                <a16:creationId xmlns:a16="http://schemas.microsoft.com/office/drawing/2014/main" id="{23C279BF-55D5-2214-EEC3-CC23A89B5041}"/>
              </a:ext>
            </a:extLst>
          </p:cNvPr>
          <p:cNvSpPr txBox="1"/>
          <p:nvPr/>
        </p:nvSpPr>
        <p:spPr>
          <a:xfrm>
            <a:off x="1844168" y="4617340"/>
            <a:ext cx="5242559" cy="1015663"/>
          </a:xfrm>
          <a:prstGeom prst="rect">
            <a:avLst/>
          </a:prstGeom>
          <a:noFill/>
        </p:spPr>
        <p:txBody>
          <a:bodyPr wrap="square">
            <a:spAutoFit/>
          </a:bodyPr>
          <a:lstStyle/>
          <a:p>
            <a:r>
              <a:rPr lang="en-US" sz="2000" dirty="0">
                <a:solidFill>
                  <a:srgbClr val="92D050"/>
                </a:solidFill>
              </a:rPr>
              <a:t>New York </a:t>
            </a:r>
            <a:r>
              <a:rPr lang="en-US" sz="2000" dirty="0"/>
              <a:t>has the highest Revenue. </a:t>
            </a:r>
          </a:p>
          <a:p>
            <a:r>
              <a:rPr lang="en-US" sz="2000" dirty="0"/>
              <a:t>POS is the top contributor, </a:t>
            </a:r>
            <a:r>
              <a:rPr lang="en-US" sz="2000" dirty="0">
                <a:solidFill>
                  <a:schemeClr val="accent4">
                    <a:lumMod val="60000"/>
                    <a:lumOff val="40000"/>
                  </a:schemeClr>
                </a:solidFill>
              </a:rPr>
              <a:t>34% </a:t>
            </a:r>
            <a:r>
              <a:rPr lang="en-US" sz="2000" dirty="0"/>
              <a:t>above average.</a:t>
            </a:r>
            <a:endParaRPr lang="en-IN" dirty="0"/>
          </a:p>
        </p:txBody>
      </p:sp>
      <p:pic>
        <p:nvPicPr>
          <p:cNvPr id="20" name="Picture 19">
            <a:extLst>
              <a:ext uri="{FF2B5EF4-FFF2-40B4-BE49-F238E27FC236}">
                <a16:creationId xmlns:a16="http://schemas.microsoft.com/office/drawing/2014/main" id="{D18860BA-0BAA-4E61-B369-0EA69909AA46}"/>
              </a:ext>
            </a:extLst>
          </p:cNvPr>
          <p:cNvPicPr>
            <a:picLocks noChangeAspect="1"/>
          </p:cNvPicPr>
          <p:nvPr/>
        </p:nvPicPr>
        <p:blipFill>
          <a:blip r:embed="rId7"/>
          <a:stretch>
            <a:fillRect/>
          </a:stretch>
        </p:blipFill>
        <p:spPr>
          <a:xfrm>
            <a:off x="7086727" y="1425052"/>
            <a:ext cx="4776089" cy="4680991"/>
          </a:xfrm>
          <a:prstGeom prst="rect">
            <a:avLst/>
          </a:prstGeom>
        </p:spPr>
      </p:pic>
      <p:pic>
        <p:nvPicPr>
          <p:cNvPr id="21" name="Audio 20">
            <a:hlinkClick r:id="" action="ppaction://media"/>
            <a:extLst>
              <a:ext uri="{FF2B5EF4-FFF2-40B4-BE49-F238E27FC236}">
                <a16:creationId xmlns:a16="http://schemas.microsoft.com/office/drawing/2014/main" id="{04F737FD-5627-0DD1-AF1A-A60875134E1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9146778" y="5143500"/>
            <a:ext cx="3048000" cy="1714500"/>
          </a:xfrm>
          <a:prstGeom prst="rect">
            <a:avLst/>
          </a:prstGeom>
        </p:spPr>
      </p:pic>
    </p:spTree>
    <p:custDataLst>
      <p:tags r:id="rId1"/>
    </p:custDataLst>
    <p:extLst>
      <p:ext uri="{BB962C8B-B14F-4D97-AF65-F5344CB8AC3E}">
        <p14:creationId xmlns:p14="http://schemas.microsoft.com/office/powerpoint/2010/main" val="3602749482"/>
      </p:ext>
    </p:extLst>
  </p:cSld>
  <p:clrMapOvr>
    <a:masterClrMapping/>
  </p:clrMapOvr>
  <mc:AlternateContent xmlns:mc="http://schemas.openxmlformats.org/markup-compatibility/2006">
    <mc:Choice xmlns:p14="http://schemas.microsoft.com/office/powerpoint/2010/main" Requires="p14">
      <p:transition spd="med" p14:dur="700" advTm="65800">
        <p:fade/>
      </p:transition>
    </mc:Choice>
    <mc:Fallback>
      <p:transition spd="med" advTm="65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1"/>
                </p:tgtEl>
              </p:cMediaNode>
            </p:audio>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987" y="1141780"/>
            <a:ext cx="11185200" cy="677108"/>
          </a:xfrm>
        </p:spPr>
        <p:txBody>
          <a:bodyPr/>
          <a:lstStyle/>
          <a:p>
            <a:r>
              <a:rPr lang="en-US" sz="4400" dirty="0">
                <a:solidFill>
                  <a:schemeClr val="accent1"/>
                </a:solidFill>
              </a:rPr>
              <a:t>Sentiment</a:t>
            </a:r>
            <a:r>
              <a:rPr lang="en-US" sz="4400" dirty="0"/>
              <a:t> Analysis and </a:t>
            </a:r>
            <a:r>
              <a:rPr lang="en-US" sz="4400" dirty="0">
                <a:solidFill>
                  <a:schemeClr val="accent1"/>
                </a:solidFill>
              </a:rPr>
              <a:t>Classification</a:t>
            </a:r>
            <a:r>
              <a:rPr lang="en-US" sz="4400" dirty="0"/>
              <a:t> in the </a:t>
            </a:r>
            <a:r>
              <a:rPr lang="en-US" sz="4400" dirty="0">
                <a:solidFill>
                  <a:schemeClr val="accent1"/>
                </a:solidFill>
              </a:rPr>
              <a:t>US</a:t>
            </a:r>
          </a:p>
        </p:txBody>
      </p:sp>
      <p:pic>
        <p:nvPicPr>
          <p:cNvPr id="6" name="Illustration" descr="Example of an illustration " title="Illustration for divider page"/>
          <p:cNvPicPr>
            <a:picLocks noGrp="1" noChangeAspect="1"/>
          </p:cNvPicPr>
          <p:nvPr>
            <p:ph type="pic" sz="quarter" idx="12"/>
          </p:nvPr>
        </p:nvPicPr>
        <p:blipFill>
          <a:blip r:embed="rId4"/>
          <a:srcRect t="3112" b="3112"/>
          <a:stretch>
            <a:fillRect/>
          </a:stretch>
        </p:blipFill>
        <p:spPr bwMode="gray">
          <a:xfrm>
            <a:off x="1" y="3455192"/>
            <a:ext cx="12195175" cy="3430800"/>
          </a:xfrm>
        </p:spPr>
      </p:pic>
      <p:pic>
        <p:nvPicPr>
          <p:cNvPr id="2" name="Audio 1">
            <a:hlinkClick r:id="" action="ppaction://media"/>
            <a:extLst>
              <a:ext uri="{FF2B5EF4-FFF2-40B4-BE49-F238E27FC236}">
                <a16:creationId xmlns:a16="http://schemas.microsoft.com/office/drawing/2014/main" id="{05C9CE84-7D0C-4119-04FD-8E64666BB1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6778" y="5143500"/>
            <a:ext cx="3048000" cy="1714500"/>
          </a:xfrm>
          <a:prstGeom prst="rect">
            <a:avLst/>
          </a:prstGeom>
        </p:spPr>
      </p:pic>
    </p:spTree>
    <p:extLst>
      <p:ext uri="{BB962C8B-B14F-4D97-AF65-F5344CB8AC3E}">
        <p14:creationId xmlns:p14="http://schemas.microsoft.com/office/powerpoint/2010/main" val="2946571282"/>
      </p:ext>
    </p:extLst>
  </p:cSld>
  <p:clrMapOvr>
    <a:masterClrMapping/>
  </p:clrMapOvr>
  <mc:AlternateContent xmlns:mc="http://schemas.openxmlformats.org/markup-compatibility/2006">
    <mc:Choice xmlns:p14="http://schemas.microsoft.com/office/powerpoint/2010/main" Requires="p14">
      <p:transition spd="med" p14:dur="700" advTm="5372">
        <p:fade/>
      </p:transition>
    </mc:Choice>
    <mc:Fallback>
      <p:transition spd="med" advTm="53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5.7|5.1|2.3"/>
</p:tagLst>
</file>

<file path=ppt/tags/tag2.xml><?xml version="1.0" encoding="utf-8"?>
<p:tagLst xmlns:a="http://schemas.openxmlformats.org/drawingml/2006/main" xmlns:r="http://schemas.openxmlformats.org/officeDocument/2006/relationships" xmlns:p="http://schemas.openxmlformats.org/presentationml/2006/main">
  <p:tag name="TIMING" val="|1.2|30"/>
</p:tagLst>
</file>

<file path=ppt/tags/tag3.xml><?xml version="1.0" encoding="utf-8"?>
<p:tagLst xmlns:a="http://schemas.openxmlformats.org/drawingml/2006/main" xmlns:r="http://schemas.openxmlformats.org/officeDocument/2006/relationships" xmlns:p="http://schemas.openxmlformats.org/presentationml/2006/main">
  <p:tag name="TIMING" val="|0.6|10.2|10.5"/>
</p:tagLst>
</file>

<file path=ppt/tags/tag4.xml><?xml version="1.0" encoding="utf-8"?>
<p:tagLst xmlns:a="http://schemas.openxmlformats.org/drawingml/2006/main" xmlns:r="http://schemas.openxmlformats.org/officeDocument/2006/relationships" xmlns:p="http://schemas.openxmlformats.org/presentationml/2006/main">
  <p:tag name="TIMING" val="|0.4|11.2|8.1"/>
</p:tagLst>
</file>

<file path=ppt/tags/tag5.xml><?xml version="1.0" encoding="utf-8"?>
<p:tagLst xmlns:a="http://schemas.openxmlformats.org/drawingml/2006/main" xmlns:r="http://schemas.openxmlformats.org/officeDocument/2006/relationships" xmlns:p="http://schemas.openxmlformats.org/presentationml/2006/main">
  <p:tag name="TIMING" val="|0.9|23.1|19.8"/>
</p:tagLst>
</file>

<file path=ppt/theme/theme1.xml><?xml version="1.0" encoding="utf-8"?>
<a:theme xmlns:a="http://schemas.openxmlformats.org/drawingml/2006/main" name="SAP 2021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82898F43-6843-1B49-B424-67365CBF3D8E}"/>
    </a:ext>
  </a:extLst>
</a:theme>
</file>

<file path=ppt/theme/theme2.xml><?xml version="1.0" encoding="utf-8"?>
<a:theme xmlns:a="http://schemas.openxmlformats.org/drawingml/2006/main" name="SAP 2021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D080C746-3BA9-CB41-AE5C-3256159AA86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Props1.xml><?xml version="1.0" encoding="utf-8"?>
<ds:datastoreItem xmlns:ds="http://schemas.openxmlformats.org/officeDocument/2006/customXml" ds:itemID="{B3812128-B7DF-461F-A8F2-831754A1D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0d59e-b0d2-4e67-be34-67e465b0fbed"/>
    <ds:schemaRef ds:uri="47fc58d8-9f4b-4bc8-b278-c3cb6f2980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3.xml><?xml version="1.0" encoding="utf-8"?>
<ds:datastoreItem xmlns:ds="http://schemas.openxmlformats.org/officeDocument/2006/customXml" ds:itemID="{C1422F45-04DB-421D-8796-270006657806}">
  <ds:schemaRefs>
    <ds:schemaRef ds:uri="47fc58d8-9f4b-4bc8-b278-c3cb6f298023"/>
    <ds:schemaRef ds:uri="http://purl.org/dc/elements/1.1/"/>
    <ds:schemaRef ds:uri="http://schemas.microsoft.com/office/2006/documentManagement/types"/>
    <ds:schemaRef ds:uri="http://purl.org/dc/dcmitype/"/>
    <ds:schemaRef ds:uri="http://purl.org/dc/terms/"/>
    <ds:schemaRef ds:uri="http://schemas.openxmlformats.org/package/2006/metadata/core-properties"/>
    <ds:schemaRef ds:uri="0e00d59e-b0d2-4e67-be34-67e465b0fbed"/>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SAP_2021_16x9_White</Template>
  <TotalTime>290</TotalTime>
  <Words>852</Words>
  <Application>Microsoft Office PowerPoint</Application>
  <PresentationFormat>Custom</PresentationFormat>
  <Paragraphs>131</Paragraphs>
  <Slides>30</Slides>
  <Notes>8</Notes>
  <HiddenSlides>19</HiddenSlides>
  <MMClips>11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Courier New</vt:lpstr>
      <vt:lpstr>Söhne</vt:lpstr>
      <vt:lpstr>Symbol</vt:lpstr>
      <vt:lpstr>wingdings</vt:lpstr>
      <vt:lpstr>wingdings</vt:lpstr>
      <vt:lpstr>SAP 2021 16x9 white</vt:lpstr>
      <vt:lpstr>SAP 2021 16x9 blue</vt:lpstr>
      <vt:lpstr>Data Analysis Report for Fond Rouge</vt:lpstr>
      <vt:lpstr>Data Analysis Report for Fond Rouge</vt:lpstr>
      <vt:lpstr>Data Analysis Report for Fond Rouge</vt:lpstr>
      <vt:lpstr>Agenda</vt:lpstr>
      <vt:lpstr>Data Analysis Report for Fond Rouge</vt:lpstr>
      <vt:lpstr>Agenda</vt:lpstr>
      <vt:lpstr>Revenue and Returns Analysis by City</vt:lpstr>
      <vt:lpstr>PowerPoint Presentation</vt:lpstr>
      <vt:lpstr>Sentiment Analysis and Classification in the US</vt:lpstr>
      <vt:lpstr>PowerPoint Presentation</vt:lpstr>
      <vt:lpstr>Global Sentiment Analysis</vt:lpstr>
      <vt:lpstr>PowerPoint Presentation</vt:lpstr>
      <vt:lpstr>Counterfeiting and Customer Satisfaction in US</vt:lpstr>
      <vt:lpstr>PowerPoint Presentation</vt:lpstr>
      <vt:lpstr>Thank you.</vt:lpstr>
      <vt:lpstr>Insert page title (sentence case)</vt:lpstr>
      <vt:lpstr>Insert page title (sentence case)</vt:lpstr>
      <vt:lpstr>Divider page</vt:lpstr>
      <vt:lpstr>Insert page title (sentence case)</vt:lpstr>
      <vt:lpstr>Insert page title (sentence case) Subheadline</vt:lpstr>
      <vt:lpstr>PowerPoint Presentation</vt:lpstr>
      <vt:lpstr>PowerPoint Presentation</vt:lpstr>
      <vt:lpstr>Insert page title (sentence case)</vt:lpstr>
      <vt:lpstr>Insert page title (sentence case)</vt:lpstr>
      <vt:lpstr>PowerPoint Presentation</vt:lpstr>
      <vt:lpstr>Insert page title (sentence case)</vt:lpstr>
      <vt:lpstr>Insert page title (sentence case)</vt:lpstr>
      <vt:lpstr>Insert page title (sentence case)</vt:lpstr>
      <vt:lpstr>Insert page title (sentence case)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2021/16:9/white</cp:keywords>
  <dc:description/>
  <cp:lastModifiedBy>shivi.shrishti5@outlook.com</cp:lastModifiedBy>
  <cp:revision>18</cp:revision>
  <dcterms:created xsi:type="dcterms:W3CDTF">2021-04-23T02:21:46Z</dcterms:created>
  <dcterms:modified xsi:type="dcterms:W3CDTF">2023-08-14T11:21:04Z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0x010100615F0F9DCBF1E94796646FCF98A7C072</vt:lpwstr>
  </property>
</Properties>
</file>